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2"/>
  </p:notesMasterIdLst>
  <p:sldIdLst>
    <p:sldId id="3229" r:id="rId3"/>
    <p:sldId id="3299" r:id="rId4"/>
    <p:sldId id="3330" r:id="rId5"/>
    <p:sldId id="3302" r:id="rId6"/>
    <p:sldId id="3331" r:id="rId7"/>
    <p:sldId id="3318" r:id="rId8"/>
    <p:sldId id="3327" r:id="rId9"/>
    <p:sldId id="3332" r:id="rId10"/>
    <p:sldId id="3340" r:id="rId11"/>
    <p:sldId id="3333" r:id="rId12"/>
    <p:sldId id="3341" r:id="rId13"/>
    <p:sldId id="3335" r:id="rId14"/>
    <p:sldId id="3337" r:id="rId15"/>
    <p:sldId id="3336" r:id="rId16"/>
    <p:sldId id="3314" r:id="rId17"/>
    <p:sldId id="3338" r:id="rId18"/>
    <p:sldId id="3311" r:id="rId19"/>
    <p:sldId id="3339" r:id="rId20"/>
    <p:sldId id="3329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4587"/>
    <a:srgbClr val="3A6182"/>
    <a:srgbClr val="729EC1"/>
    <a:srgbClr val="5C4600"/>
    <a:srgbClr val="0000D6"/>
    <a:srgbClr val="5E5EFF"/>
    <a:srgbClr val="E60000"/>
    <a:srgbClr val="FF4747"/>
    <a:srgbClr val="FF9C9C"/>
    <a:srgbClr val="00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3333" autoAdjust="0"/>
  </p:normalViewPr>
  <p:slideViewPr>
    <p:cSldViewPr snapToGrid="0">
      <p:cViewPr varScale="1">
        <p:scale>
          <a:sx n="57" d="100"/>
          <a:sy n="57" d="100"/>
        </p:scale>
        <p:origin x="987" y="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AAE12-87DC-4F28-A7F0-16C155AD7050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D8603-8D30-4081-9889-FCCA9021E0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F3879-1D51-5F19-E029-8B61FEC8B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C27D90-3600-51EB-FCDA-61AC6929B8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F936CC6-EFCB-F917-4E35-A193EC80C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6FFD52-CAC2-A3B4-108A-2C9CF85DC6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975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731B3-E31E-9616-F006-2BC3781A3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F96EE15-52ED-2E7E-8BFF-CE848966E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5201469-C460-45B3-86C3-5A5744E4E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5D0D95-A520-D873-EA67-08AA0E7EC5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933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F3889-0FCB-F196-6B0D-245B7F7D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AD27B70-744A-2CF2-8ADA-9F08EA3D1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43FDF2C-8BC2-7833-F956-7215C5F86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B1855A-A895-E633-D2F1-16367F8CD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993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4AD7C-2249-274D-B580-A108954AA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440DAE0-68A1-2738-FBC2-C2355C2AA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9935783-ED6E-50EE-FA03-01BF66B68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B8C7A8-74B2-9A25-37E8-AE98073FE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8916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0738D-A48E-8832-8E33-5B44EB5C7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80430E-BD55-5540-DE4B-36334DDD25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2BC5BC0-C44D-3191-8C1F-70F422D2F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4982E2-0D4E-E70E-BC98-4C22D01C5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409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00759-756D-D3C9-66D2-E72D2B3E3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168E05F-06F8-3F63-7B6D-1C23CB6F79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BB2343-6D66-EC5E-2236-7E105C5EA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978685-C9AC-6435-6E14-5946CF26B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103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8105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929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C8F1-8C76-D240-D32D-3E30152C0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42E0CB-6234-AC23-E544-A75378912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DF951D-FCBF-C276-66B9-AC31B9448D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F8808D-CF1E-8543-5E8A-C2A6E83353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786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202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994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8F5F9-BC97-8E35-C53B-EE437D6B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DF11D10-E6D1-5D56-5A84-62E248EE8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D4790F4-277F-75AD-FCE5-6ABFABD05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DF26D2-5A81-A352-59F8-B7DDEB676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5831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58540-BB4F-B841-57FF-CCC53A8AA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36F0F2-2C08-B942-FE88-E550F44196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65F9EE4-0839-4A7D-BAC8-75EA0386C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BA8928-CB9C-512B-F909-A33058CEB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011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53399-0AE8-7381-F1BC-42E70F684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70CDB8-6675-5BB2-86BF-B16A996F8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17E6F5C-C8B0-7B7A-BCEF-FD8E62DD0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684DED-7DA6-3D29-C48A-10C3C1E68D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849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2" y="1122364"/>
            <a:ext cx="9144000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8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2" y="365128"/>
            <a:ext cx="7734301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6DC35-3D39-4E5D-813A-1465AB5946E1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6EB1-3B9C-423A-A463-BABF6B6D69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7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5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6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90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90" y="2505076"/>
            <a:ext cx="515778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6"/>
            <a:ext cx="5183189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90" y="987428"/>
            <a:ext cx="617219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0" y="987428"/>
            <a:ext cx="617219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7530" indent="0">
              <a:buNone/>
              <a:defRPr sz="2000"/>
            </a:lvl5pPr>
            <a:lvl6pPr marL="2284730" indent="0">
              <a:buNone/>
              <a:defRPr sz="2000"/>
            </a:lvl6pPr>
            <a:lvl7pPr marL="2741930" indent="0">
              <a:buNone/>
              <a:defRPr sz="2000"/>
            </a:lvl7pPr>
            <a:lvl8pPr marL="3198495" indent="0">
              <a:buNone/>
              <a:defRPr sz="2000"/>
            </a:lvl8pPr>
            <a:lvl9pPr marL="3655695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72DE3-FE0A-428A-AB10-325226F2F564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Click="0" advTm="1000">
    <p:randomBar dir="vert"/>
  </p:transition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11" Type="http://schemas.openxmlformats.org/officeDocument/2006/relationships/image" Target="../media/image300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215372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201406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06797" y="2894012"/>
            <a:ext cx="7296150" cy="1069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Frequency-Adaptive Dilated Convolution for Semantic Segmentation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507530" y="5175244"/>
            <a:ext cx="330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Accepted by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CVPR 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21506-BB13-1451-A8E5-4D052E1F2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E9B72A7C-2744-01D9-70B9-591083F29FFA}"/>
              </a:ext>
            </a:extLst>
          </p:cNvPr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5F81162D-EBC2-82E7-2A40-1D46441B321A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72633D9A-FD0C-4B86-4C32-4C051DBD3A01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8995D15-0A56-2784-6B60-32EBE873E715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1693AD2-70A7-9056-59DA-044250FAA8E7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DF3A1B80-31A5-4569-9DD9-3B6851107074}"/>
              </a:ext>
            </a:extLst>
          </p:cNvPr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8602FB75-16A0-4779-479C-158FE70EF7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1A9F882E-FE4C-4AEA-6B20-9CF071C0BDD6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B96DDB4-55FB-F645-20CC-8D8092C3674B}"/>
              </a:ext>
            </a:extLst>
          </p:cNvPr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78A5DE0-A5C5-5DDB-F3E9-E2A7CE2734B2}"/>
              </a:ext>
            </a:extLst>
          </p:cNvPr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B1AC389-83D3-449F-C256-E196D232AD0B}"/>
              </a:ext>
            </a:extLst>
          </p:cNvPr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C3ABFF-9596-8F27-1D27-6807BD0AE9E5}"/>
              </a:ext>
            </a:extLst>
          </p:cNvPr>
          <p:cNvSpPr txBox="1"/>
          <p:nvPr/>
        </p:nvSpPr>
        <p:spPr>
          <a:xfrm>
            <a:off x="529697" y="1081361"/>
            <a:ext cx="380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(1)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自适应空洞率确定模块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AdaDR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E4D1C01C-8426-1C78-60D5-E90CAED18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568" y="2186635"/>
            <a:ext cx="4013200" cy="893936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44B20D7B-3B54-7A24-7DAF-2A7BA2572C1A}"/>
              </a:ext>
            </a:extLst>
          </p:cNvPr>
          <p:cNvSpPr txBox="1"/>
          <p:nvPr/>
        </p:nvSpPr>
        <p:spPr>
          <a:xfrm>
            <a:off x="2227434" y="1623512"/>
            <a:ext cx="726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高频成分损失少的位置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分配大空洞率，</a:t>
            </a: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损失多的位置分配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小空洞率”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25A591BC-6884-D86B-7C02-46222654EF5C}"/>
              </a:ext>
            </a:extLst>
          </p:cNvPr>
          <p:cNvSpPr/>
          <p:nvPr/>
        </p:nvSpPr>
        <p:spPr>
          <a:xfrm>
            <a:off x="4723868" y="2783981"/>
            <a:ext cx="762000" cy="32199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FE87FD1E-5F09-7131-A786-297EEC2FE063}"/>
              </a:ext>
            </a:extLst>
          </p:cNvPr>
          <p:cNvSpPr/>
          <p:nvPr/>
        </p:nvSpPr>
        <p:spPr>
          <a:xfrm>
            <a:off x="6142401" y="2783981"/>
            <a:ext cx="762000" cy="32199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D963562-A871-1142-807B-82C068801DF5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3873500" y="2054660"/>
            <a:ext cx="961960" cy="776475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DB4905E-05B9-CFE4-654B-C63A4F1E3317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6792809" y="1969391"/>
            <a:ext cx="604941" cy="8617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1192EB4B-6494-3B5E-30B9-1E1DC4F12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766" y="3981328"/>
            <a:ext cx="3621467" cy="51277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AC9A0967-FF88-61BC-ADE9-B3D6F9B76CE7}"/>
              </a:ext>
            </a:extLst>
          </p:cNvPr>
          <p:cNvSpPr txBox="1"/>
          <p:nvPr/>
        </p:nvSpPr>
        <p:spPr>
          <a:xfrm>
            <a:off x="5759701" y="3774185"/>
            <a:ext cx="4487126" cy="858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 衡量当前空洞率下的高频成分损失量，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计算高于带宽的频率成分振幅平方和；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30787682-9E44-8E6B-86DD-D7EE17C7C6DE}"/>
              </a:ext>
            </a:extLst>
          </p:cNvPr>
          <p:cNvCxnSpPr>
            <a:cxnSpLocks/>
          </p:cNvCxnSpPr>
          <p:nvPr/>
        </p:nvCxnSpPr>
        <p:spPr>
          <a:xfrm>
            <a:off x="1098550" y="3429000"/>
            <a:ext cx="998220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D4656A3-6183-5B96-DACB-FA59A7335521}"/>
                  </a:ext>
                </a:extLst>
              </p:cNvPr>
              <p:cNvSpPr txBox="1"/>
              <p:nvPr/>
            </p:nvSpPr>
            <p:spPr>
              <a:xfrm>
                <a:off x="1954441" y="5367098"/>
                <a:ext cx="4762907" cy="585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̂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&gt; 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̂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D4656A3-6183-5B96-DACB-FA59A7335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441" y="5367098"/>
                <a:ext cx="4762907" cy="5854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8552BEDE-9C9A-B6ED-0C13-42D60C22EA51}"/>
              </a:ext>
            </a:extLst>
          </p:cNvPr>
          <p:cNvSpPr txBox="1"/>
          <p:nvPr/>
        </p:nvSpPr>
        <p:spPr>
          <a:xfrm>
            <a:off x="6903304" y="5507054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：高于带宽的频率成分集合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66A0E7A-55DD-8E35-CB13-4CA8E180D7A1}"/>
              </a:ext>
            </a:extLst>
          </p:cNvPr>
          <p:cNvGrpSpPr/>
          <p:nvPr/>
        </p:nvGrpSpPr>
        <p:grpSpPr>
          <a:xfrm>
            <a:off x="1876647" y="4122865"/>
            <a:ext cx="2198247" cy="1827821"/>
            <a:chOff x="1876647" y="4122865"/>
            <a:chExt cx="2198247" cy="1827821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BA5367F3-0EBF-4F55-41C3-943A363C63FD}"/>
                </a:ext>
              </a:extLst>
            </p:cNvPr>
            <p:cNvSpPr/>
            <p:nvPr/>
          </p:nvSpPr>
          <p:spPr>
            <a:xfrm>
              <a:off x="3382744" y="4122865"/>
              <a:ext cx="692150" cy="46231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F7831E58-BA73-9D82-64A7-BB74509E6C78}"/>
                </a:ext>
              </a:extLst>
            </p:cNvPr>
            <p:cNvSpPr/>
            <p:nvPr/>
          </p:nvSpPr>
          <p:spPr>
            <a:xfrm>
              <a:off x="1876647" y="5437912"/>
              <a:ext cx="731022" cy="512774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37BE315-5E31-A7A8-A25A-46E1282F69F8}"/>
                  </a:ext>
                </a:extLst>
              </p:cNvPr>
              <p:cNvSpPr txBox="1"/>
              <p:nvPr/>
            </p:nvSpPr>
            <p:spPr>
              <a:xfrm>
                <a:off x="1876647" y="4886447"/>
                <a:ext cx="8719503" cy="450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𝐗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𝐹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)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：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中心位置为 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、边长为 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 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的窗口所覆盖特征图内容的、离散傅里叶变换结果。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37BE315-5E31-A7A8-A25A-46E1282F6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647" y="4886447"/>
                <a:ext cx="8719503" cy="450764"/>
              </a:xfrm>
              <a:prstGeom prst="rect">
                <a:avLst/>
              </a:prstGeom>
              <a:blipFill>
                <a:blip r:embed="rId7"/>
                <a:stretch>
                  <a:fillRect r="-350" b="-14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38C50A90-81BB-9E2B-6B17-38A46E10FE73}"/>
              </a:ext>
            </a:extLst>
          </p:cNvPr>
          <p:cNvGrpSpPr/>
          <p:nvPr/>
        </p:nvGrpSpPr>
        <p:grpSpPr>
          <a:xfrm>
            <a:off x="1876647" y="4398806"/>
            <a:ext cx="2966597" cy="938405"/>
            <a:chOff x="1876647" y="4398806"/>
            <a:chExt cx="2966597" cy="938405"/>
          </a:xfrm>
        </p:grpSpPr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2B864C7A-A2AC-7D0A-60A1-FD7CA81D8451}"/>
                </a:ext>
              </a:extLst>
            </p:cNvPr>
            <p:cNvCxnSpPr>
              <a:cxnSpLocks/>
            </p:cNvCxnSpPr>
            <p:nvPr/>
          </p:nvCxnSpPr>
          <p:spPr>
            <a:xfrm>
              <a:off x="4201894" y="4398806"/>
              <a:ext cx="64135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EE2DE21C-3461-1B5E-8559-0B85AFDF25DA}"/>
                </a:ext>
              </a:extLst>
            </p:cNvPr>
            <p:cNvCxnSpPr>
              <a:cxnSpLocks/>
            </p:cNvCxnSpPr>
            <p:nvPr/>
          </p:nvCxnSpPr>
          <p:spPr>
            <a:xfrm>
              <a:off x="1876647" y="5337211"/>
              <a:ext cx="64135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左大括号 69">
            <a:extLst>
              <a:ext uri="{FF2B5EF4-FFF2-40B4-BE49-F238E27FC236}">
                <a16:creationId xmlns:a16="http://schemas.microsoft.com/office/drawing/2014/main" id="{70774354-BC72-F3C7-BB7F-D1E9171FBDEA}"/>
              </a:ext>
            </a:extLst>
          </p:cNvPr>
          <p:cNvSpPr/>
          <p:nvPr/>
        </p:nvSpPr>
        <p:spPr>
          <a:xfrm>
            <a:off x="1626076" y="5078361"/>
            <a:ext cx="178491" cy="772140"/>
          </a:xfrm>
          <a:prstGeom prst="leftBrace">
            <a:avLst>
              <a:gd name="adj1" fmla="val 34140"/>
              <a:gd name="adj2" fmla="val 50000"/>
            </a:avLst>
          </a:prstGeom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17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649EE-084D-755D-3C0D-E2C7F7C6B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E0313A7A-853A-6FB2-3BB3-D8B670AD1E79}"/>
              </a:ext>
            </a:extLst>
          </p:cNvPr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50A3BBF6-FD8C-B4A8-F707-7920066D41E8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2E312968-3AED-3721-DF37-CD641A5989E5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0971EF6-97EA-493C-C5FB-426FC45A9397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D3F9595-A95E-2702-D8DA-00F7D438F14E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4436A33E-0711-F8F9-BD73-6934FB9C25D5}"/>
              </a:ext>
            </a:extLst>
          </p:cNvPr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8CDA41CB-B005-C5BE-B40D-B76E8B2DC1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3124642F-6CB0-7FED-5A93-E5E73A8EC133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9C9FB995-A94D-4B02-4319-49845D40E40D}"/>
              </a:ext>
            </a:extLst>
          </p:cNvPr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A7C5528-0A7C-C602-7CBC-9593553EC25C}"/>
              </a:ext>
            </a:extLst>
          </p:cNvPr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58B682B-6BEB-9C6F-D64D-C082E9093B9C}"/>
              </a:ext>
            </a:extLst>
          </p:cNvPr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C033C2-08D2-C9EF-E099-A21564B137AE}"/>
              </a:ext>
            </a:extLst>
          </p:cNvPr>
          <p:cNvSpPr txBox="1"/>
          <p:nvPr/>
        </p:nvSpPr>
        <p:spPr>
          <a:xfrm>
            <a:off x="529697" y="1081361"/>
            <a:ext cx="380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(1)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自适应空洞率确定模块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AdaDR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5444D9-B77D-3D58-1629-473213F6A1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6801"/>
          <a:stretch/>
        </p:blipFill>
        <p:spPr>
          <a:xfrm>
            <a:off x="3035760" y="1705330"/>
            <a:ext cx="2743182" cy="44913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9A3B90-9DD2-759F-4121-B4BA3FE27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924" y="1667229"/>
            <a:ext cx="2809016" cy="45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8FDFA-9EA1-40A4-3B92-CD503EEB1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25F001C6-F422-0645-BD5F-7EDAEC80FC3E}"/>
              </a:ext>
            </a:extLst>
          </p:cNvPr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F85C0F6-CFA0-89E3-1B6E-1D173FA70317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C9C08A87-F636-BC9C-934B-3E81C3F5EC14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E92B406-A5B2-6D92-54AE-511CB8BFAFD8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1DA866F9-F4F1-207B-191F-52962A6A9BE7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E5C308A5-891A-3121-8554-7BC2EE15C2C6}"/>
              </a:ext>
            </a:extLst>
          </p:cNvPr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B60AA7F6-BA09-FA27-CF0C-E9D8F9D246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3FCF27F2-A01D-9004-A84B-4AB3E5E82495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50A6FB3-1040-CA16-E12C-28AD8471CD49}"/>
              </a:ext>
            </a:extLst>
          </p:cNvPr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628C807-69AC-9C21-17B8-8642CF3ABF3F}"/>
              </a:ext>
            </a:extLst>
          </p:cNvPr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4317D5-0571-0B02-18D0-E857F76B6E0A}"/>
              </a:ext>
            </a:extLst>
          </p:cNvPr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83FFDA-610D-F835-659A-247EB798EC8F}"/>
              </a:ext>
            </a:extLst>
          </p:cNvPr>
          <p:cNvSpPr txBox="1"/>
          <p:nvPr/>
        </p:nvSpPr>
        <p:spPr>
          <a:xfrm>
            <a:off x="529697" y="1081361"/>
            <a:ext cx="380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(2)  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高频成分抑制模块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FreqSelect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577A7E-AFA3-63E8-404D-E9DEA6536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450" y="1904326"/>
            <a:ext cx="2782916" cy="38904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4BB6C95-2855-08AE-BC28-7D0FD218B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608" y="3461945"/>
            <a:ext cx="2035179" cy="3322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A8732F9-5488-3CAC-42E9-7EEB177F3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290" y="3203971"/>
            <a:ext cx="4666477" cy="78472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113F63C-DDA2-2247-7CE9-76881E64A2E3}"/>
              </a:ext>
            </a:extLst>
          </p:cNvPr>
          <p:cNvSpPr/>
          <p:nvPr/>
        </p:nvSpPr>
        <p:spPr>
          <a:xfrm>
            <a:off x="4934561" y="4179438"/>
            <a:ext cx="1440000" cy="144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D0938E0-DA79-343A-AFE2-DD70D8AD737C}"/>
              </a:ext>
            </a:extLst>
          </p:cNvPr>
          <p:cNvSpPr/>
          <p:nvPr/>
        </p:nvSpPr>
        <p:spPr>
          <a:xfrm>
            <a:off x="5564561" y="4827822"/>
            <a:ext cx="1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8ED665ED-FC77-726A-2DD1-CEC12533E5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3175" y="5782998"/>
            <a:ext cx="532363" cy="28800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8BFFA824-6E65-48D5-37ED-47001D169EE9}"/>
              </a:ext>
            </a:extLst>
          </p:cNvPr>
          <p:cNvSpPr/>
          <p:nvPr/>
        </p:nvSpPr>
        <p:spPr>
          <a:xfrm>
            <a:off x="9828179" y="4178311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1E691AE-BD65-1848-12D5-932E1300BD84}"/>
              </a:ext>
            </a:extLst>
          </p:cNvPr>
          <p:cNvSpPr/>
          <p:nvPr/>
        </p:nvSpPr>
        <p:spPr>
          <a:xfrm>
            <a:off x="8213615" y="4180969"/>
            <a:ext cx="1440000" cy="144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68C20EF-D69A-0220-7014-7392FA55A2C3}"/>
              </a:ext>
            </a:extLst>
          </p:cNvPr>
          <p:cNvSpPr/>
          <p:nvPr/>
        </p:nvSpPr>
        <p:spPr>
          <a:xfrm>
            <a:off x="6574088" y="4179438"/>
            <a:ext cx="1440000" cy="144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871B8BA-0BD2-B65B-6825-906BC58AAB9F}"/>
              </a:ext>
            </a:extLst>
          </p:cNvPr>
          <p:cNvSpPr/>
          <p:nvPr/>
        </p:nvSpPr>
        <p:spPr>
          <a:xfrm>
            <a:off x="10187216" y="4536518"/>
            <a:ext cx="720000" cy="720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5741523-05EB-6468-1371-400CD5670013}"/>
              </a:ext>
            </a:extLst>
          </p:cNvPr>
          <p:cNvSpPr/>
          <p:nvPr/>
        </p:nvSpPr>
        <p:spPr>
          <a:xfrm>
            <a:off x="8574578" y="4549429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7BA70E7-4DFF-E58C-1CAA-AC5EC6FA8CAE}"/>
              </a:ext>
            </a:extLst>
          </p:cNvPr>
          <p:cNvSpPr/>
          <p:nvPr/>
        </p:nvSpPr>
        <p:spPr>
          <a:xfrm>
            <a:off x="8749142" y="4738226"/>
            <a:ext cx="3600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9100912-8CF8-87F8-AEDC-E2764E5EA059}"/>
              </a:ext>
            </a:extLst>
          </p:cNvPr>
          <p:cNvSpPr/>
          <p:nvPr/>
        </p:nvSpPr>
        <p:spPr>
          <a:xfrm>
            <a:off x="7113125" y="4718772"/>
            <a:ext cx="36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2BFBBFE-7A92-4BC0-4D9E-D9032CCA53AD}"/>
              </a:ext>
            </a:extLst>
          </p:cNvPr>
          <p:cNvSpPr/>
          <p:nvPr/>
        </p:nvSpPr>
        <p:spPr>
          <a:xfrm>
            <a:off x="7203125" y="4807917"/>
            <a:ext cx="180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5D1F88A9-5990-9D0E-D24B-57EC2E27BD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9155" y="5784510"/>
            <a:ext cx="463788" cy="3339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FE9E4D9-328A-4E35-27CA-2E1F926045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3972" y="5787168"/>
            <a:ext cx="505659" cy="3339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8CE53DB-E313-5028-006B-7955A77640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1174" y="5790140"/>
            <a:ext cx="577602" cy="3339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E7ADEC9-6CD6-423F-5331-C34FEDD4D075}"/>
                  </a:ext>
                </a:extLst>
              </p:cNvPr>
              <p:cNvSpPr txBox="1"/>
              <p:nvPr/>
            </p:nvSpPr>
            <p:spPr>
              <a:xfrm>
                <a:off x="4878761" y="5735770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E7ADEC9-6CD6-423F-5331-C34FEDD4D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761" y="5735770"/>
                <a:ext cx="91440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677987D-E416-E168-B228-2A74632D959C}"/>
                  </a:ext>
                </a:extLst>
              </p:cNvPr>
              <p:cNvSpPr txBox="1"/>
              <p:nvPr/>
            </p:nvSpPr>
            <p:spPr>
              <a:xfrm>
                <a:off x="6504535" y="5737640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677987D-E416-E168-B228-2A74632D9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535" y="5737640"/>
                <a:ext cx="91440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9028DE6A-2916-34C2-342A-9D05289D829B}"/>
                  </a:ext>
                </a:extLst>
              </p:cNvPr>
              <p:cNvSpPr txBox="1"/>
              <p:nvPr/>
            </p:nvSpPr>
            <p:spPr>
              <a:xfrm>
                <a:off x="8233395" y="5747757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9028DE6A-2916-34C2-342A-9D05289D8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395" y="5747757"/>
                <a:ext cx="91440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E5C42A5-4B3C-B7AB-454B-1A67D620CDEC}"/>
                  </a:ext>
                </a:extLst>
              </p:cNvPr>
              <p:cNvSpPr txBox="1"/>
              <p:nvPr/>
            </p:nvSpPr>
            <p:spPr>
              <a:xfrm>
                <a:off x="9887465" y="573604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E5C42A5-4B3C-B7AB-454B-1A67D620C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465" y="5736042"/>
                <a:ext cx="91440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8E260A1C-45B4-5AC5-A3D2-16EC0655E0FB}"/>
              </a:ext>
            </a:extLst>
          </p:cNvPr>
          <p:cNvSpPr txBox="1"/>
          <p:nvPr/>
        </p:nvSpPr>
        <p:spPr>
          <a:xfrm>
            <a:off x="4403311" y="1238562"/>
            <a:ext cx="6997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传统卷积常作用为高通滤波器，所得特征往往表现出更高比例的高频成分，这种倾向会导致产生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普遍较小的空洞率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影响感受野尺寸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     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送入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AdaDR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前对高频成分进行抑制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A55FCBC-40C5-486A-B44C-E2EB7C98E529}"/>
              </a:ext>
            </a:extLst>
          </p:cNvPr>
          <p:cNvSpPr txBox="1"/>
          <p:nvPr/>
        </p:nvSpPr>
        <p:spPr>
          <a:xfrm>
            <a:off x="4281998" y="2755985"/>
            <a:ext cx="419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基于离散傅里叶变换的频率成分分解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D4444E1-9DDE-6CB0-A830-B0F07A8B2D90}"/>
              </a:ext>
            </a:extLst>
          </p:cNvPr>
          <p:cNvCxnSpPr/>
          <p:nvPr/>
        </p:nvCxnSpPr>
        <p:spPr>
          <a:xfrm>
            <a:off x="4403311" y="2559050"/>
            <a:ext cx="7052089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56EB30B-BDDA-24D0-C5C2-70C8D0DA8E30}"/>
              </a:ext>
            </a:extLst>
          </p:cNvPr>
          <p:cNvCxnSpPr>
            <a:cxnSpLocks/>
          </p:cNvCxnSpPr>
          <p:nvPr/>
        </p:nvCxnSpPr>
        <p:spPr>
          <a:xfrm>
            <a:off x="4721788" y="1859324"/>
            <a:ext cx="0" cy="2226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72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71B8F-105E-C3F9-D33D-9652F1089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FEA9E4B9-0214-8F78-4E7F-2403ECF48EA3}"/>
              </a:ext>
            </a:extLst>
          </p:cNvPr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B27961CB-1EB4-9B81-D5CF-4AD148CED2B4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580F2099-850A-D58A-F74D-1AACA507948A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D6AC0AAB-F87B-2D50-F84C-1D6EC2E25430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39D16C50-A106-47EE-79AB-67EE09B684AF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08F0DF9-00EC-F9D8-E771-F3FED5DDDF35}"/>
              </a:ext>
            </a:extLst>
          </p:cNvPr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F71BECF1-32FC-714C-8102-CB5229BBE3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77F50ECE-5636-5A3F-2544-EB204423CFD1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8ABC022-3637-2E63-C941-53573B87BD3F}"/>
              </a:ext>
            </a:extLst>
          </p:cNvPr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B4725A9-C518-5125-B037-C85311686B05}"/>
              </a:ext>
            </a:extLst>
          </p:cNvPr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BAFF233-1702-9362-1207-A971805ADFA4}"/>
              </a:ext>
            </a:extLst>
          </p:cNvPr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09BBAD-824B-7CAD-9AAA-D5B9848E446E}"/>
              </a:ext>
            </a:extLst>
          </p:cNvPr>
          <p:cNvSpPr txBox="1"/>
          <p:nvPr/>
        </p:nvSpPr>
        <p:spPr>
          <a:xfrm>
            <a:off x="529697" y="1081361"/>
            <a:ext cx="380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(2)  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高频成分抑制模块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FreqSelect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F72867-14A7-5CE4-9505-C5B0DC00D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450" y="1904326"/>
            <a:ext cx="2782916" cy="38904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91C81D-CDC8-1C2E-DA75-1C2827AC3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171" y="2520160"/>
            <a:ext cx="3028406" cy="74658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B67B381-E26E-3A0F-C4D9-ECB43022A5C4}"/>
              </a:ext>
            </a:extLst>
          </p:cNvPr>
          <p:cNvSpPr txBox="1"/>
          <p:nvPr/>
        </p:nvSpPr>
        <p:spPr>
          <a:xfrm>
            <a:off x="4403311" y="1921491"/>
            <a:ext cx="372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基于可学习参数的频率成分抑制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8DF5286-B6EE-C0D6-19D7-C064821C0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9811" y="4206416"/>
            <a:ext cx="5908292" cy="10258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292BDF1-F419-4AF0-D3CA-B8111DDBA087}"/>
              </a:ext>
            </a:extLst>
          </p:cNvPr>
          <p:cNvSpPr txBox="1"/>
          <p:nvPr/>
        </p:nvSpPr>
        <p:spPr>
          <a:xfrm>
            <a:off x="4403311" y="3627740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理论感受野对比</a:t>
            </a:r>
          </a:p>
        </p:txBody>
      </p:sp>
    </p:spTree>
    <p:extLst>
      <p:ext uri="{BB962C8B-B14F-4D97-AF65-F5344CB8AC3E}">
        <p14:creationId xmlns:p14="http://schemas.microsoft.com/office/powerpoint/2010/main" val="231522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0EC14-A1C7-EFF8-8440-69BC3E6FD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5D509A28-D186-DEE9-9E78-BCD9F56782C0}"/>
              </a:ext>
            </a:extLst>
          </p:cNvPr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DC421854-ABC8-D3FC-4A32-1D5F24997F06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BDD342AB-E3D8-5E3E-5877-23510DED227E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873F06D-721C-5D5A-662B-8D1950FDB55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99247C3-AD15-10FF-BBDE-91781646790B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F1F02304-63B9-939D-9D3E-6575CAC664C2}"/>
              </a:ext>
            </a:extLst>
          </p:cNvPr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C1EC874B-B2DC-81C5-4BF1-239401B005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DC8F2E32-2911-A8D7-5BC4-C58A9A6AEAB5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7981F197-D3AF-B715-3A2D-D18F413C81F3}"/>
              </a:ext>
            </a:extLst>
          </p:cNvPr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AA6E54F-ABDF-A516-33C0-FB89E15EFB16}"/>
              </a:ext>
            </a:extLst>
          </p:cNvPr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52FCB19-F1B6-ED69-5C42-F716E4CB76C4}"/>
              </a:ext>
            </a:extLst>
          </p:cNvPr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44ECD0-A468-D9B7-238F-84C0940BB81E}"/>
              </a:ext>
            </a:extLst>
          </p:cNvPr>
          <p:cNvSpPr txBox="1"/>
          <p:nvPr/>
        </p:nvSpPr>
        <p:spPr>
          <a:xfrm>
            <a:off x="529697" y="1081361"/>
            <a:ext cx="380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(2)  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高频成分抑制模块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FreqSelect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5602AF-1745-385B-9CCB-0DBE7F1C9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629" y="1792084"/>
            <a:ext cx="9057002" cy="38321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7D9AFE-96B0-E523-0FB2-E7DF2E595D4B}"/>
              </a:ext>
            </a:extLst>
          </p:cNvPr>
          <p:cNvSpPr txBox="1"/>
          <p:nvPr/>
        </p:nvSpPr>
        <p:spPr>
          <a:xfrm>
            <a:off x="1660706" y="5793913"/>
            <a:ext cx="901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（主要抑制了对提升分割准确率助益不大的高频信息，如背景、物体中心的高频内容）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7A001E-1008-83F6-6785-DC294BD9A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836" y="1300307"/>
            <a:ext cx="866777" cy="42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1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614B09-6F1B-6322-27BA-04648F2C24F8}"/>
              </a:ext>
            </a:extLst>
          </p:cNvPr>
          <p:cNvSpPr txBox="1"/>
          <p:nvPr/>
        </p:nvSpPr>
        <p:spPr>
          <a:xfrm>
            <a:off x="529696" y="1081361"/>
            <a:ext cx="450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(3)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自适应有效带宽调整模块 </a:t>
            </a:r>
            <a:r>
              <a:rPr lang="en-US" altLang="zh-CN" b="1" dirty="0" err="1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AdaKern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004799-AFFB-2484-5D1A-EF69A9838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993" y="1862974"/>
            <a:ext cx="5488539" cy="17216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80B9B72-3F35-843E-8C6E-AE036F5CF07D}"/>
              </a:ext>
            </a:extLst>
          </p:cNvPr>
          <p:cNvSpPr txBox="1"/>
          <p:nvPr/>
        </p:nvSpPr>
        <p:spPr>
          <a:xfrm>
            <a:off x="978672" y="4032359"/>
            <a:ext cx="9689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卷积核中的权重值与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有效带宽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紧密相关，固定的权重使其对各频率成分的响应程度不再变化；在测试阶段，面对频率分布变化的输入，固定的响应不利于视觉模式的理解。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E8437FA-19D7-C91E-B4A0-07255A4E7C3E}"/>
              </a:ext>
            </a:extLst>
          </p:cNvPr>
          <p:cNvCxnSpPr>
            <a:cxnSpLocks/>
          </p:cNvCxnSpPr>
          <p:nvPr/>
        </p:nvCxnSpPr>
        <p:spPr>
          <a:xfrm>
            <a:off x="5823336" y="4779819"/>
            <a:ext cx="0" cy="394855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30B7613-2C9B-2716-22F6-D17F32EA9011}"/>
              </a:ext>
            </a:extLst>
          </p:cNvPr>
          <p:cNvSpPr txBox="1"/>
          <p:nvPr/>
        </p:nvSpPr>
        <p:spPr>
          <a:xfrm>
            <a:off x="2396369" y="5262201"/>
            <a:ext cx="7143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调整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卷积核权重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，使其能自适应地调整对高频与低频成分的响应程度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EA0964D-12DA-F788-E79D-06C9B70FDB07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AC49853-301D-D414-E4FE-32B008E33CEF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A401630-5E64-1626-E705-DD269C4FFEA5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D138CA7-1DE9-BB1F-30B9-36854895BB6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6" name="标题占位符 1">
            <a:extLst>
              <a:ext uri="{FF2B5EF4-FFF2-40B4-BE49-F238E27FC236}">
                <a16:creationId xmlns:a16="http://schemas.microsoft.com/office/drawing/2014/main" id="{F8C1F3F1-E10A-7A3F-BAF0-8AEFDCF4EFAA}"/>
              </a:ext>
            </a:extLst>
          </p:cNvPr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1F42B-A7DE-FCC7-5A09-EAA7FD7CB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F69988E5-5073-EAC1-B0DF-1492D5FFB770}"/>
              </a:ext>
            </a:extLst>
          </p:cNvPr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2CDC330D-A116-11BC-D697-40866A00D55A}"/>
              </a:ext>
            </a:extLst>
          </p:cNvPr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E23A6037-9088-A2E0-E686-6A8C2110E0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15B119DC-A1B2-94C3-AAF0-AE25D76A4455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BF78D31-D1E9-2223-796D-2A57ACC09C0B}"/>
              </a:ext>
            </a:extLst>
          </p:cNvPr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96F8D7E-B924-D4CA-B440-491E79E72E12}"/>
              </a:ext>
            </a:extLst>
          </p:cNvPr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1EC09D-D7A6-52E4-2AAC-1132E1F7A6BD}"/>
              </a:ext>
            </a:extLst>
          </p:cNvPr>
          <p:cNvSpPr txBox="1"/>
          <p:nvPr/>
        </p:nvSpPr>
        <p:spPr>
          <a:xfrm>
            <a:off x="529696" y="1081361"/>
            <a:ext cx="450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(3)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自适应有效带宽调整模块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714DC1-65F5-23D0-E0F7-1FC156620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60" y="2002872"/>
            <a:ext cx="4999306" cy="15681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2895E4-B24B-03CA-37DE-76AEBCB1F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752" y="3721018"/>
            <a:ext cx="2846406" cy="4885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F42767A-FD76-DB3B-50B4-B3626DFDE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752" y="5127228"/>
            <a:ext cx="2702554" cy="4885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F47ECB-2EEE-043A-A72B-51235F62C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6453" y="4367578"/>
            <a:ext cx="1864669" cy="361965"/>
          </a:xfrm>
          <a:prstGeom prst="rect">
            <a:avLst/>
          </a:prstGeom>
        </p:spPr>
      </p:pic>
      <p:sp>
        <p:nvSpPr>
          <p:cNvPr id="16" name="左大括号 15">
            <a:extLst>
              <a:ext uri="{FF2B5EF4-FFF2-40B4-BE49-F238E27FC236}">
                <a16:creationId xmlns:a16="http://schemas.microsoft.com/office/drawing/2014/main" id="{73D076ED-F1EE-F14D-AA25-4CB9A5158462}"/>
              </a:ext>
            </a:extLst>
          </p:cNvPr>
          <p:cNvSpPr/>
          <p:nvPr/>
        </p:nvSpPr>
        <p:spPr>
          <a:xfrm>
            <a:off x="1450311" y="3967160"/>
            <a:ext cx="159441" cy="609600"/>
          </a:xfrm>
          <a:prstGeom prst="leftBrace">
            <a:avLst>
              <a:gd name="adj1" fmla="val 34140"/>
              <a:gd name="adj2" fmla="val 50000"/>
            </a:avLst>
          </a:prstGeom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A9FBDCD-726E-DDB5-B599-8F93D3C17F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9184" y="2224760"/>
            <a:ext cx="6530267" cy="3267990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BA05007B-E44A-6A3C-3F11-7C05EE42E680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2D0CEF1-B61B-D5FE-B6C6-8CB6D5F2BA18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3BF91D6-6427-5299-CD19-B84580CC1E3F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D34D9EE-F7E7-6155-A954-A9042458264B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256EB375-F793-2E6C-605B-9807A469F5FB}"/>
              </a:ext>
            </a:extLst>
          </p:cNvPr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059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8561113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9696" y="1081361"/>
            <a:ext cx="405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  ADE20K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数据集相关实验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E2A9779-6C50-1CBF-02C6-74B1730C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39" y="2399736"/>
            <a:ext cx="5599423" cy="332239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435836B-BA0E-ECC4-FE77-3808B8C444F5}"/>
              </a:ext>
            </a:extLst>
          </p:cNvPr>
          <p:cNvSpPr txBox="1"/>
          <p:nvPr/>
        </p:nvSpPr>
        <p:spPr>
          <a:xfrm>
            <a:off x="558148" y="175199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消融实验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CF07C77-1C01-9A3A-810D-B73D7A3CF08E}"/>
              </a:ext>
            </a:extLst>
          </p:cNvPr>
          <p:cNvCxnSpPr>
            <a:cxnSpLocks/>
          </p:cNvCxnSpPr>
          <p:nvPr/>
        </p:nvCxnSpPr>
        <p:spPr>
          <a:xfrm>
            <a:off x="1892516" y="2891790"/>
            <a:ext cx="441303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35C3ABFD-F028-CFA8-9987-0F466BB14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712" y="2284115"/>
            <a:ext cx="4635062" cy="343221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A5E775F-B61F-07F9-BB45-F46365E871B8}"/>
              </a:ext>
            </a:extLst>
          </p:cNvPr>
          <p:cNvSpPr txBox="1"/>
          <p:nvPr/>
        </p:nvSpPr>
        <p:spPr>
          <a:xfrm>
            <a:off x="6416162" y="1748154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效果验证及性能对比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C21EF-1D58-9B9C-7C23-03966850A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9691893-D7E7-7450-5099-7143D6A3407D}"/>
              </a:ext>
            </a:extLst>
          </p:cNvPr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6DBEC70C-6593-9321-2488-366312391CDF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A6D10A74-5646-DC23-D668-EBC5CA3FFFFE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82333CF-06D4-8ABB-66CA-B75FD6FE8DA4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DEA6822-E1BE-5F16-1E06-2C270ABE1D7D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E4A938A4-DCF0-75B1-B1C0-ECBBE75EB40E}"/>
              </a:ext>
            </a:extLst>
          </p:cNvPr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0C4AEFD0-C2D8-A4F6-9348-6A6BB0881F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CA3A0A9A-D85C-07F9-0F65-4B0F5A4B67AA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6683E6C-1B80-5A23-03F9-860D9A52929D}"/>
              </a:ext>
            </a:extLst>
          </p:cNvPr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26DBF44-C46D-6F2C-9C7B-A86DFB870C76}"/>
              </a:ext>
            </a:extLst>
          </p:cNvPr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1F6436B-69DF-37BE-0EF7-B0BA8A15E321}"/>
              </a:ext>
            </a:extLst>
          </p:cNvPr>
          <p:cNvSpPr txBox="1"/>
          <p:nvPr/>
        </p:nvSpPr>
        <p:spPr>
          <a:xfrm>
            <a:off x="978672" y="160726"/>
            <a:ext cx="8561113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8D9AE1-9B63-AAFF-649B-D0860B0899B9}"/>
              </a:ext>
            </a:extLst>
          </p:cNvPr>
          <p:cNvSpPr txBox="1"/>
          <p:nvPr/>
        </p:nvSpPr>
        <p:spPr>
          <a:xfrm>
            <a:off x="529696" y="1081361"/>
            <a:ext cx="440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(2) Cityscapes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数据集相关实验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FF2B5A-3691-4514-D9B1-093A763CA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515" y="1749535"/>
            <a:ext cx="5845987" cy="44221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D80C6D2-2ADA-90B2-C017-D70F0A03F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9815" y="2528193"/>
            <a:ext cx="3581475" cy="7259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050FC8A-FA13-2449-1D78-4EB04CCD5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9815" y="1862859"/>
            <a:ext cx="3443313" cy="61436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FE36970-3992-271A-4EA6-3DA8583FE6FC}"/>
              </a:ext>
            </a:extLst>
          </p:cNvPr>
          <p:cNvSpPr txBox="1"/>
          <p:nvPr/>
        </p:nvSpPr>
        <p:spPr>
          <a:xfrm>
            <a:off x="7181509" y="192693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DCNv1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5DDDE34-1E31-33FF-F557-A7059E68D713}"/>
              </a:ext>
            </a:extLst>
          </p:cNvPr>
          <p:cNvSpPr txBox="1"/>
          <p:nvPr/>
        </p:nvSpPr>
        <p:spPr>
          <a:xfrm>
            <a:off x="7181509" y="271918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DCNv2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BE46AE2-29CA-0C3B-A30D-69E83BEE1792}"/>
              </a:ext>
            </a:extLst>
          </p:cNvPr>
          <p:cNvSpPr/>
          <p:nvPr/>
        </p:nvSpPr>
        <p:spPr>
          <a:xfrm>
            <a:off x="11269014" y="2719183"/>
            <a:ext cx="547352" cy="369332"/>
          </a:xfrm>
          <a:prstGeom prst="ellipse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A60A169C-5D52-71AB-D5C9-97DD3951C4A3}"/>
              </a:ext>
            </a:extLst>
          </p:cNvPr>
          <p:cNvSpPr/>
          <p:nvPr/>
        </p:nvSpPr>
        <p:spPr>
          <a:xfrm>
            <a:off x="7022068" y="2107431"/>
            <a:ext cx="159441" cy="783873"/>
          </a:xfrm>
          <a:prstGeom prst="leftBrace">
            <a:avLst>
              <a:gd name="adj1" fmla="val 34140"/>
              <a:gd name="adj2" fmla="val 50000"/>
            </a:avLst>
          </a:prstGeom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26323CF-EA74-A5EE-28E0-32DFE8BBA10F}"/>
              </a:ext>
            </a:extLst>
          </p:cNvPr>
          <p:cNvSpPr/>
          <p:nvPr/>
        </p:nvSpPr>
        <p:spPr>
          <a:xfrm>
            <a:off x="2350394" y="2719182"/>
            <a:ext cx="1133341" cy="27515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A8275ED3-F555-11F3-BBCF-7844760EE5EC}"/>
              </a:ext>
            </a:extLst>
          </p:cNvPr>
          <p:cNvCxnSpPr>
            <a:stCxn id="20" idx="0"/>
          </p:cNvCxnSpPr>
          <p:nvPr/>
        </p:nvCxnSpPr>
        <p:spPr>
          <a:xfrm rot="5400000" flipH="1" flipV="1">
            <a:off x="4775305" y="618986"/>
            <a:ext cx="241956" cy="3958437"/>
          </a:xfrm>
          <a:prstGeom prst="curved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DDDEB0E7-F192-D077-9142-E2C2BC828957}"/>
              </a:ext>
            </a:extLst>
          </p:cNvPr>
          <p:cNvSpPr/>
          <p:nvPr/>
        </p:nvSpPr>
        <p:spPr>
          <a:xfrm>
            <a:off x="2736761" y="4443211"/>
            <a:ext cx="901521" cy="27515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10A1B60-D435-8B8E-B1DC-CEED5D03EA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1619" y="3626610"/>
            <a:ext cx="4807239" cy="2529312"/>
          </a:xfrm>
          <a:prstGeom prst="rect">
            <a:avLst/>
          </a:prstGeom>
        </p:spPr>
      </p:pic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E886ADDA-DFDD-118B-4B4A-BB3DAB9C8528}"/>
              </a:ext>
            </a:extLst>
          </p:cNvPr>
          <p:cNvCxnSpPr>
            <a:stCxn id="23" idx="3"/>
          </p:cNvCxnSpPr>
          <p:nvPr/>
        </p:nvCxnSpPr>
        <p:spPr>
          <a:xfrm flipV="1">
            <a:off x="3638282" y="4101921"/>
            <a:ext cx="3683357" cy="478868"/>
          </a:xfrm>
          <a:prstGeom prst="straightConnector1">
            <a:avLst/>
          </a:prstGeom>
          <a:noFill/>
          <a:ln w="28575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2983766-9AE5-E588-7FD4-C07E86D69B16}"/>
              </a:ext>
            </a:extLst>
          </p:cNvPr>
          <p:cNvSpPr txBox="1"/>
          <p:nvPr/>
        </p:nvSpPr>
        <p:spPr>
          <a:xfrm>
            <a:off x="7977910" y="1298101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（↓均无专门损失函数设计）</a:t>
            </a:r>
          </a:p>
        </p:txBody>
      </p:sp>
    </p:spTree>
    <p:extLst>
      <p:ext uri="{BB962C8B-B14F-4D97-AF65-F5344CB8AC3E}">
        <p14:creationId xmlns:p14="http://schemas.microsoft.com/office/powerpoint/2010/main" val="44450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 animBg="1"/>
      <p:bldP spid="20" grpId="0" animBg="1"/>
      <p:bldP spid="23" grpId="0" animBg="1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标题占位符 1"/>
          <p:cNvSpPr txBox="1"/>
          <p:nvPr/>
        </p:nvSpPr>
        <p:spPr>
          <a:xfrm>
            <a:off x="978672" y="160726"/>
            <a:ext cx="8561113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Discussion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0E19982-D8F1-A329-0EB6-5C2241A2CF7F}"/>
              </a:ext>
            </a:extLst>
          </p:cNvPr>
          <p:cNvSpPr txBox="1"/>
          <p:nvPr/>
        </p:nvSpPr>
        <p:spPr>
          <a:xfrm>
            <a:off x="776439" y="1146675"/>
            <a:ext cx="4400443" cy="876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偏移量范围拓宽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额外损失函数设计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02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  <a:sym typeface="+mn-ea"/>
              </a:rPr>
              <a:t>Title &amp; Author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59B70E-9AFF-B603-BC2B-E51182956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674" y="2632029"/>
            <a:ext cx="9699747" cy="186239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920FE947-2A29-FA9A-9074-90A7A2C399D1}"/>
              </a:ext>
            </a:extLst>
          </p:cNvPr>
          <p:cNvGrpSpPr/>
          <p:nvPr/>
        </p:nvGrpSpPr>
        <p:grpSpPr>
          <a:xfrm>
            <a:off x="4353885" y="2327406"/>
            <a:ext cx="2525087" cy="804414"/>
            <a:chOff x="4353885" y="2327406"/>
            <a:chExt cx="2525087" cy="80441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06994C4-ABA6-146A-D931-24FE47133261}"/>
                </a:ext>
              </a:extLst>
            </p:cNvPr>
            <p:cNvSpPr/>
            <p:nvPr/>
          </p:nvSpPr>
          <p:spPr>
            <a:xfrm>
              <a:off x="4353885" y="2762488"/>
              <a:ext cx="2525087" cy="369332"/>
            </a:xfrm>
            <a:prstGeom prst="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2A0B6DE-F393-54FE-A712-7A6E277661D6}"/>
                </a:ext>
              </a:extLst>
            </p:cNvPr>
            <p:cNvSpPr txBox="1"/>
            <p:nvPr/>
          </p:nvSpPr>
          <p:spPr>
            <a:xfrm>
              <a:off x="4943006" y="2327406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accent5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常见的处理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AE6D182-0F43-134C-387F-92AE740D5ACF}"/>
              </a:ext>
            </a:extLst>
          </p:cNvPr>
          <p:cNvGrpSpPr/>
          <p:nvPr/>
        </p:nvGrpSpPr>
        <p:grpSpPr>
          <a:xfrm>
            <a:off x="1684019" y="2327406"/>
            <a:ext cx="1379221" cy="804414"/>
            <a:chOff x="1684019" y="2327406"/>
            <a:chExt cx="1379221" cy="80441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1C6CA19-530B-F344-68D2-82F216F6F70C}"/>
                </a:ext>
              </a:extLst>
            </p:cNvPr>
            <p:cNvSpPr/>
            <p:nvPr/>
          </p:nvSpPr>
          <p:spPr>
            <a:xfrm>
              <a:off x="1684019" y="2762488"/>
              <a:ext cx="1379221" cy="369332"/>
            </a:xfrm>
            <a:prstGeom prst="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AF5E6C1-81FA-349A-9E77-4B9C3C30C2A8}"/>
                </a:ext>
              </a:extLst>
            </p:cNvPr>
            <p:cNvSpPr txBox="1"/>
            <p:nvPr/>
          </p:nvSpPr>
          <p:spPr>
            <a:xfrm>
              <a:off x="1704785" y="2327406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accent2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新颖的视角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7E86D4A-979E-9982-FB28-AB82FBE1EF22}"/>
              </a:ext>
            </a:extLst>
          </p:cNvPr>
          <p:cNvGrpSpPr/>
          <p:nvPr/>
        </p:nvGrpSpPr>
        <p:grpSpPr>
          <a:xfrm>
            <a:off x="3053705" y="2327406"/>
            <a:ext cx="1346844" cy="804414"/>
            <a:chOff x="3053705" y="2327406"/>
            <a:chExt cx="1346844" cy="80441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55B0F4D-5B4D-56E4-2E4B-0A857BCAC7D0}"/>
                </a:ext>
              </a:extLst>
            </p:cNvPr>
            <p:cNvSpPr/>
            <p:nvPr/>
          </p:nvSpPr>
          <p:spPr>
            <a:xfrm>
              <a:off x="3147060" y="2762488"/>
              <a:ext cx="1160135" cy="369332"/>
            </a:xfrm>
            <a:prstGeom prst="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13D3FAE-E960-0D2F-5748-99FF7057F0F0}"/>
                </a:ext>
              </a:extLst>
            </p:cNvPr>
            <p:cNvSpPr txBox="1"/>
            <p:nvPr/>
          </p:nvSpPr>
          <p:spPr>
            <a:xfrm>
              <a:off x="3053705" y="2327406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accent6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常见的思路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  <a:sym typeface="+mn-ea"/>
              </a:rPr>
              <a:t>Title &amp; Author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91252D-C48F-8973-6EFD-55AB1A32EE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8210"/>
          <a:stretch/>
        </p:blipFill>
        <p:spPr>
          <a:xfrm>
            <a:off x="1793738" y="893099"/>
            <a:ext cx="6511364" cy="551098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9F88A3C-EF9B-60EF-222C-3B901603D431}"/>
              </a:ext>
            </a:extLst>
          </p:cNvPr>
          <p:cNvSpPr txBox="1"/>
          <p:nvPr/>
        </p:nvSpPr>
        <p:spPr>
          <a:xfrm>
            <a:off x="5049420" y="1416202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 北京理工大学 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| 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语义分割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A5215AC-93C6-DD3B-7F64-F95A25BB90AF}"/>
              </a:ext>
            </a:extLst>
          </p:cNvPr>
          <p:cNvSpPr txBox="1"/>
          <p:nvPr/>
        </p:nvSpPr>
        <p:spPr>
          <a:xfrm>
            <a:off x="8780098" y="1539313"/>
            <a:ext cx="2036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 frequency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频率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880A3D-4602-526C-D30D-AE9C731EE288}"/>
              </a:ext>
            </a:extLst>
          </p:cNvPr>
          <p:cNvGrpSpPr/>
          <p:nvPr/>
        </p:nvGrpSpPr>
        <p:grpSpPr>
          <a:xfrm>
            <a:off x="604378" y="2521018"/>
            <a:ext cx="10922803" cy="2368172"/>
            <a:chOff x="604378" y="2521018"/>
            <a:chExt cx="10922803" cy="2368172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FEFA43CF-45C9-0395-2F2B-E4FAE29EDDD6}"/>
                </a:ext>
              </a:extLst>
            </p:cNvPr>
            <p:cNvGrpSpPr/>
            <p:nvPr/>
          </p:nvGrpSpPr>
          <p:grpSpPr>
            <a:xfrm>
              <a:off x="604378" y="2521018"/>
              <a:ext cx="10922803" cy="371070"/>
              <a:chOff x="604378" y="2521018"/>
              <a:chExt cx="10922803" cy="371070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A1BCEAD-3488-788B-9BBC-5D56A4F60C66}"/>
                  </a:ext>
                </a:extLst>
              </p:cNvPr>
              <p:cNvSpPr txBox="1"/>
              <p:nvPr/>
            </p:nvSpPr>
            <p:spPr>
              <a:xfrm>
                <a:off x="604378" y="2521018"/>
                <a:ext cx="13828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TPAMI’24 </a:t>
                </a:r>
                <a:r>
                  <a: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B19E83D-17CE-3BD4-ABA3-6C0E7C7B8931}"/>
                  </a:ext>
                </a:extLst>
              </p:cNvPr>
              <p:cNvSpPr/>
              <p:nvPr/>
            </p:nvSpPr>
            <p:spPr>
              <a:xfrm>
                <a:off x="1962089" y="2602163"/>
                <a:ext cx="962086" cy="17782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7A739A2-5600-7AE6-3502-35B3A0AC6EA7}"/>
                  </a:ext>
                </a:extLst>
              </p:cNvPr>
              <p:cNvSpPr txBox="1"/>
              <p:nvPr/>
            </p:nvSpPr>
            <p:spPr>
              <a:xfrm>
                <a:off x="8290397" y="2584311"/>
                <a:ext cx="32367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用于密集图像预测的</a:t>
                </a:r>
                <a:r>
                  <a:rPr lang="zh-CN" altLang="en-US" sz="14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频率感知</a:t>
                </a:r>
                <a:r>
                  <a:rPr lang="zh-CN" altLang="en-US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特征融合</a:t>
                </a: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E6A42A4-512D-EFEE-D84F-8FDEE572DBB1}"/>
                </a:ext>
              </a:extLst>
            </p:cNvPr>
            <p:cNvGrpSpPr/>
            <p:nvPr/>
          </p:nvGrpSpPr>
          <p:grpSpPr>
            <a:xfrm>
              <a:off x="667065" y="3717138"/>
              <a:ext cx="9782898" cy="359786"/>
              <a:chOff x="667065" y="3717138"/>
              <a:chExt cx="9782898" cy="359786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2EB7630-B523-38AD-D12D-FD3C66ED3A2F}"/>
                  </a:ext>
                </a:extLst>
              </p:cNvPr>
              <p:cNvSpPr txBox="1"/>
              <p:nvPr/>
            </p:nvSpPr>
            <p:spPr>
              <a:xfrm>
                <a:off x="667065" y="3738370"/>
                <a:ext cx="1226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ICLR’24 </a:t>
                </a:r>
                <a:r>
                  <a: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E0CC761-24BD-5898-B2EC-3D962A002CD8}"/>
                  </a:ext>
                </a:extLst>
              </p:cNvPr>
              <p:cNvSpPr/>
              <p:nvPr/>
            </p:nvSpPr>
            <p:spPr>
              <a:xfrm>
                <a:off x="3930987" y="3827125"/>
                <a:ext cx="1052073" cy="18281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F473858-8573-18D1-0378-86919EE067AF}"/>
                  </a:ext>
                </a:extLst>
              </p:cNvPr>
              <p:cNvSpPr txBox="1"/>
              <p:nvPr/>
            </p:nvSpPr>
            <p:spPr>
              <a:xfrm>
                <a:off x="8290397" y="3717138"/>
                <a:ext cx="21595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当语义分割遇到</a:t>
                </a:r>
                <a:r>
                  <a:rPr lang="zh-CN" altLang="en-US" sz="14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频率混叠</a:t>
                </a: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4DDE7EEA-C632-3F34-12DF-87AD8A6B1D40}"/>
                </a:ext>
              </a:extLst>
            </p:cNvPr>
            <p:cNvGrpSpPr/>
            <p:nvPr/>
          </p:nvGrpSpPr>
          <p:grpSpPr>
            <a:xfrm>
              <a:off x="667065" y="4237042"/>
              <a:ext cx="10680579" cy="342966"/>
              <a:chOff x="667065" y="4237042"/>
              <a:chExt cx="10680579" cy="342966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7811597-D2E7-DA99-4F86-950FDFDA0774}"/>
                  </a:ext>
                </a:extLst>
              </p:cNvPr>
              <p:cNvSpPr txBox="1"/>
              <p:nvPr/>
            </p:nvSpPr>
            <p:spPr>
              <a:xfrm>
                <a:off x="667065" y="4237042"/>
                <a:ext cx="12827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u="dbl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CVPR’24 </a:t>
                </a:r>
                <a:r>
                  <a:rPr lang="zh-CN" altLang="en-US" sz="1600" b="1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394FBF2-18B2-2F43-33C2-EC9E0040E7B3}"/>
                  </a:ext>
                </a:extLst>
              </p:cNvPr>
              <p:cNvSpPr/>
              <p:nvPr/>
            </p:nvSpPr>
            <p:spPr>
              <a:xfrm>
                <a:off x="1962089" y="4329498"/>
                <a:ext cx="1072425" cy="17782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709E299-AC03-161C-8615-BA98A567C22F}"/>
                  </a:ext>
                </a:extLst>
              </p:cNvPr>
              <p:cNvSpPr txBox="1"/>
              <p:nvPr/>
            </p:nvSpPr>
            <p:spPr>
              <a:xfrm>
                <a:off x="8290397" y="4272231"/>
                <a:ext cx="30572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用于语义分割的</a:t>
                </a:r>
                <a:r>
                  <a:rPr lang="zh-CN" altLang="en-US" sz="14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频率自适应</a:t>
                </a:r>
                <a:r>
                  <a:rPr lang="zh-CN" altLang="en-US" sz="1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空洞卷积</a:t>
                </a:r>
              </a:p>
            </p:txBody>
          </p:sp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5B3A85BB-E54D-86F2-84BA-C4B650A7F333}"/>
                </a:ext>
              </a:extLst>
            </p:cNvPr>
            <p:cNvSpPr txBox="1"/>
            <p:nvPr/>
          </p:nvSpPr>
          <p:spPr>
            <a:xfrm>
              <a:off x="9187932" y="2904116"/>
              <a:ext cx="1531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【</a:t>
              </a:r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上采样</a:t>
              </a:r>
              <a:r>
                <a:rPr lang="en-US" altLang="zh-CN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+</a:t>
              </a:r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融合</a:t>
              </a:r>
              <a:r>
                <a:rPr lang="en-US" altLang="zh-CN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】</a:t>
              </a:r>
              <a:endPara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77FC06C-90FD-1EE3-1CF9-40FE6E6CFB84}"/>
                </a:ext>
              </a:extLst>
            </p:cNvPr>
            <p:cNvSpPr txBox="1"/>
            <p:nvPr/>
          </p:nvSpPr>
          <p:spPr>
            <a:xfrm>
              <a:off x="10342406" y="3702161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【</a:t>
              </a:r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下采样</a:t>
              </a:r>
              <a:r>
                <a:rPr lang="en-US" altLang="zh-CN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】</a:t>
              </a:r>
              <a:endPara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853453D-81DE-9AFF-5764-31B9FA143662}"/>
                </a:ext>
              </a:extLst>
            </p:cNvPr>
            <p:cNvSpPr txBox="1"/>
            <p:nvPr/>
          </p:nvSpPr>
          <p:spPr>
            <a:xfrm>
              <a:off x="9167544" y="458141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【</a:t>
              </a:r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空洞卷积</a:t>
              </a:r>
              <a:r>
                <a:rPr lang="en-US" altLang="zh-CN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】</a:t>
              </a:r>
              <a:endPara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782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1BB604DA-FB64-2023-A581-E015A95E0677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D5587CF-F50D-2A55-E4D0-800A07F043BD}"/>
              </a:ext>
            </a:extLst>
          </p:cNvPr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A303E50-621A-EA6B-7008-797FDB9FA345}"/>
              </a:ext>
            </a:extLst>
          </p:cNvPr>
          <p:cNvSpPr/>
          <p:nvPr/>
        </p:nvSpPr>
        <p:spPr>
          <a:xfrm>
            <a:off x="1328994" y="2179206"/>
            <a:ext cx="2961314" cy="6962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Dilated convolution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3146D3-A406-1CD8-CCB9-F1653D334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92" y="3511204"/>
            <a:ext cx="1752613" cy="17049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4B2BE21-67FD-6427-DF5F-3E9DE8835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343" y="3520728"/>
            <a:ext cx="1733563" cy="1685937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31A2BD8-E4C0-4A5E-8122-AEE92DFA63FA}"/>
              </a:ext>
            </a:extLst>
          </p:cNvPr>
          <p:cNvCxnSpPr/>
          <p:nvPr/>
        </p:nvCxnSpPr>
        <p:spPr>
          <a:xfrm>
            <a:off x="2309750" y="3988711"/>
            <a:ext cx="73318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1BE11BBA-8368-0748-8627-E8A4609B68A4}"/>
              </a:ext>
            </a:extLst>
          </p:cNvPr>
          <p:cNvSpPr txBox="1"/>
          <p:nvPr/>
        </p:nvSpPr>
        <p:spPr>
          <a:xfrm>
            <a:off x="529696" y="1081361"/>
            <a:ext cx="440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(1)  </a:t>
            </a:r>
            <a:r>
              <a:rPr lang="zh-CN" altLang="en-US" b="1" dirty="0">
                <a:ea typeface="宋体" panose="02010600030101010101" pitchFamily="2" charset="-122"/>
              </a:rPr>
              <a:t>现存问题及本文方案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BFED02-34A4-D394-B52B-2572154A4DCA}"/>
              </a:ext>
            </a:extLst>
          </p:cNvPr>
          <p:cNvSpPr txBox="1"/>
          <p:nvPr/>
        </p:nvSpPr>
        <p:spPr>
          <a:xfrm>
            <a:off x="5162550" y="2449527"/>
            <a:ext cx="6013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感受野扩大，但往往以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丢失尺度较低的细节特征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为代价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3399A74-0697-2B12-E0CF-CC37BB7220B7}"/>
              </a:ext>
            </a:extLst>
          </p:cNvPr>
          <p:cNvGrpSpPr/>
          <p:nvPr/>
        </p:nvGrpSpPr>
        <p:grpSpPr>
          <a:xfrm>
            <a:off x="5318131" y="3300871"/>
            <a:ext cx="5705468" cy="689757"/>
            <a:chOff x="5305431" y="3427871"/>
            <a:chExt cx="5705468" cy="689757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937EEDCE-EB28-BACA-570A-E38AF2E28483}"/>
                </a:ext>
              </a:extLst>
            </p:cNvPr>
            <p:cNvSpPr/>
            <p:nvPr/>
          </p:nvSpPr>
          <p:spPr>
            <a:xfrm>
              <a:off x="5305431" y="3431828"/>
              <a:ext cx="1657350" cy="6858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是否有丢失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2E44FFD8-766E-F2D5-AFE2-982A2678DD40}"/>
                </a:ext>
              </a:extLst>
            </p:cNvPr>
            <p:cNvSpPr/>
            <p:nvPr/>
          </p:nvSpPr>
          <p:spPr>
            <a:xfrm>
              <a:off x="7329490" y="3431828"/>
              <a:ext cx="1657350" cy="6858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丢失了什么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DE7E540-7CAC-25F0-FCCD-0164ADDCD1BB}"/>
                </a:ext>
              </a:extLst>
            </p:cNvPr>
            <p:cNvSpPr/>
            <p:nvPr/>
          </p:nvSpPr>
          <p:spPr>
            <a:xfrm>
              <a:off x="9353549" y="3427871"/>
              <a:ext cx="1657350" cy="6858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accent4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丢失了多少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6488D2C-ED8A-8F92-D3E6-69EF0525B100}"/>
              </a:ext>
            </a:extLst>
          </p:cNvPr>
          <p:cNvSpPr txBox="1"/>
          <p:nvPr/>
        </p:nvSpPr>
        <p:spPr>
          <a:xfrm>
            <a:off x="6362700" y="4510946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直觉假设 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×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8ADE235-8756-2BDA-FAAF-D8F65A011F1E}"/>
              </a:ext>
            </a:extLst>
          </p:cNvPr>
          <p:cNvSpPr txBox="1"/>
          <p:nvPr/>
        </p:nvSpPr>
        <p:spPr>
          <a:xfrm>
            <a:off x="8372652" y="4510946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u="heavy" dirty="0">
                <a:latin typeface="宋体" panose="02010600030101010101" pitchFamily="2" charset="-122"/>
                <a:ea typeface="宋体" panose="02010600030101010101" pitchFamily="2" charset="-122"/>
              </a:rPr>
              <a:t>定量分析 </a:t>
            </a:r>
            <a:r>
              <a:rPr lang="zh-CN" altLang="en-US" sz="2000" b="1" u="heavy" dirty="0">
                <a:solidFill>
                  <a:srgbClr val="007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C319E-079F-48BE-BFCC-9FD8F968F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5346210E-40A4-0A42-92EE-03A58F455AD7}"/>
              </a:ext>
            </a:extLst>
          </p:cNvPr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3909E3B2-AA97-CF08-C612-37D417608BEA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19C2026C-7D88-8C61-719F-45DF039CD23E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C0AFE28-17D6-2823-D7C5-3CF8685CBE8C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923ADAE-DB84-0108-7501-834497CE65DD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3C6835B5-32DE-92B3-E9C2-F90916983FE8}"/>
              </a:ext>
            </a:extLst>
          </p:cNvPr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9BA2623B-33F2-3359-562F-9546DD47C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A27F66AB-5086-EDB6-06A3-4538D3619424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C384872-6673-668C-A4A6-DAE47F5C3853}"/>
              </a:ext>
            </a:extLst>
          </p:cNvPr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C60C946-AD04-AF39-24F7-2ABFD69DBF49}"/>
              </a:ext>
            </a:extLst>
          </p:cNvPr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000492C-734D-B4D1-68CC-A066D6E79E08}"/>
              </a:ext>
            </a:extLst>
          </p:cNvPr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F49441-B5DF-AB39-0D3D-285E3FB4883E}"/>
              </a:ext>
            </a:extLst>
          </p:cNvPr>
          <p:cNvSpPr txBox="1"/>
          <p:nvPr/>
        </p:nvSpPr>
        <p:spPr>
          <a:xfrm>
            <a:off x="529696" y="1081361"/>
            <a:ext cx="440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(1)  </a:t>
            </a:r>
            <a:r>
              <a:rPr lang="zh-CN" altLang="en-US" b="1" dirty="0">
                <a:ea typeface="宋体" panose="02010600030101010101" pitchFamily="2" charset="-122"/>
              </a:rPr>
              <a:t>现存问题及本文方案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1AFD53D-E0C2-164D-3FC0-62A331D4A12C}"/>
              </a:ext>
            </a:extLst>
          </p:cNvPr>
          <p:cNvSpPr txBox="1"/>
          <p:nvPr/>
        </p:nvSpPr>
        <p:spPr>
          <a:xfrm>
            <a:off x="529696" y="1081361"/>
            <a:ext cx="440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(1)  </a:t>
            </a:r>
            <a:r>
              <a:rPr lang="zh-CN" altLang="en-US" b="1" dirty="0">
                <a:ea typeface="宋体" panose="02010600030101010101" pitchFamily="2" charset="-122"/>
              </a:rPr>
              <a:t>现存问题及本文方案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A322092-8206-B9DA-B07D-07E3A2275B31}"/>
              </a:ext>
            </a:extLst>
          </p:cNvPr>
          <p:cNvSpPr txBox="1"/>
          <p:nvPr/>
        </p:nvSpPr>
        <p:spPr>
          <a:xfrm>
            <a:off x="1180895" y="1739538"/>
            <a:ext cx="1005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空洞率的增加，导致卷积核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带宽减少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，感受野中</a:t>
            </a:r>
            <a:r>
              <a:rPr lang="zh-CN" altLang="en-US" b="1" u="heavy" dirty="0">
                <a:uFill>
                  <a:solidFill>
                    <a:srgbClr val="00B050"/>
                  </a:solidFill>
                </a:u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超过带宽的频率成分（若存在）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因此丢失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F667AF39-BC97-3AB5-1255-A4A54C135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691" y="2369533"/>
            <a:ext cx="4343514" cy="4046717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4973AFE-8887-CF85-0237-A4B5A7D56F5D}"/>
              </a:ext>
            </a:extLst>
          </p:cNvPr>
          <p:cNvGrpSpPr/>
          <p:nvPr/>
        </p:nvGrpSpPr>
        <p:grpSpPr>
          <a:xfrm>
            <a:off x="1320042" y="2819848"/>
            <a:ext cx="2014211" cy="1573043"/>
            <a:chOff x="1320042" y="2819848"/>
            <a:chExt cx="2014211" cy="1573043"/>
          </a:xfrm>
        </p:grpSpPr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FF0F80A6-2C0E-E6C7-AED9-1B92BBCEEFDA}"/>
                </a:ext>
              </a:extLst>
            </p:cNvPr>
            <p:cNvCxnSpPr/>
            <p:nvPr/>
          </p:nvCxnSpPr>
          <p:spPr>
            <a:xfrm>
              <a:off x="1604838" y="2819848"/>
              <a:ext cx="0" cy="1573043"/>
            </a:xfrm>
            <a:prstGeom prst="line">
              <a:avLst/>
            </a:prstGeom>
            <a:ln w="19050" cap="sq">
              <a:solidFill>
                <a:srgbClr val="00B05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FF7647A8-8B68-4773-4388-40C7E45588A7}"/>
                </a:ext>
              </a:extLst>
            </p:cNvPr>
            <p:cNvCxnSpPr>
              <a:cxnSpLocks/>
            </p:cNvCxnSpPr>
            <p:nvPr/>
          </p:nvCxnSpPr>
          <p:spPr>
            <a:xfrm>
              <a:off x="1320042" y="2819848"/>
              <a:ext cx="2014211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D0BD2C26-4E6B-C7D6-A1A6-00D775167BBD}"/>
                </a:ext>
              </a:extLst>
            </p:cNvPr>
            <p:cNvCxnSpPr>
              <a:cxnSpLocks/>
            </p:cNvCxnSpPr>
            <p:nvPr/>
          </p:nvCxnSpPr>
          <p:spPr>
            <a:xfrm>
              <a:off x="1320042" y="4392891"/>
              <a:ext cx="2014211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546FB126-830B-C1BE-8D64-6E80B3D31C29}"/>
              </a:ext>
            </a:extLst>
          </p:cNvPr>
          <p:cNvGrpSpPr/>
          <p:nvPr/>
        </p:nvGrpSpPr>
        <p:grpSpPr>
          <a:xfrm>
            <a:off x="6630503" y="3541199"/>
            <a:ext cx="4183271" cy="1482398"/>
            <a:chOff x="6630503" y="3541199"/>
            <a:chExt cx="4183271" cy="1482398"/>
          </a:xfrm>
        </p:grpSpPr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BE9F584C-5BF7-C5C0-FB27-42677FA9ACE4}"/>
                </a:ext>
              </a:extLst>
            </p:cNvPr>
            <p:cNvSpPr/>
            <p:nvPr/>
          </p:nvSpPr>
          <p:spPr>
            <a:xfrm>
              <a:off x="6630503" y="3541199"/>
              <a:ext cx="4183271" cy="77795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5C46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导致模型对</a:t>
              </a:r>
              <a:r>
                <a:rPr lang="zh-CN" altLang="en-US" b="1" dirty="0">
                  <a:solidFill>
                    <a:srgbClr val="5C46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高频成分</a:t>
              </a:r>
              <a:r>
                <a:rPr lang="zh-CN" altLang="en-US" dirty="0">
                  <a:solidFill>
                    <a:srgbClr val="5C46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处理能力受限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CEE498A7-3E61-E34B-15D7-B9C09A37604A}"/>
                </a:ext>
              </a:extLst>
            </p:cNvPr>
            <p:cNvSpPr txBox="1"/>
            <p:nvPr/>
          </p:nvSpPr>
          <p:spPr>
            <a:xfrm>
              <a:off x="7475643" y="4654265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边缘、纹理、结构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……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C239AB3F-05D5-9E44-3B0A-9261A56BBAB5}"/>
              </a:ext>
            </a:extLst>
          </p:cNvPr>
          <p:cNvSpPr/>
          <p:nvPr/>
        </p:nvSpPr>
        <p:spPr>
          <a:xfrm>
            <a:off x="1835944" y="3609975"/>
            <a:ext cx="230981" cy="578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8AC47C2-D8DA-2848-F1DB-3558E1E989A5}"/>
                  </a:ext>
                </a:extLst>
              </p:cNvPr>
              <p:cNvSpPr txBox="1"/>
              <p:nvPr/>
            </p:nvSpPr>
            <p:spPr>
              <a:xfrm>
                <a:off x="4070053" y="1281012"/>
                <a:ext cx="807529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&amp;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8AC47C2-D8DA-2848-F1DB-3558E1E98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053" y="1281012"/>
                <a:ext cx="807529" cy="391133"/>
              </a:xfrm>
              <a:prstGeom prst="rect">
                <a:avLst/>
              </a:prstGeom>
              <a:blipFill>
                <a:blip r:embed="rId5"/>
                <a:stretch>
                  <a:fillRect l="-13636" r="-13636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19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9697" y="1081361"/>
            <a:ext cx="271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(1)  </a:t>
            </a:r>
            <a:r>
              <a:rPr lang="zh-CN" altLang="en-US" b="1" dirty="0">
                <a:ea typeface="宋体" panose="02010600030101010101" pitchFamily="2" charset="-122"/>
              </a:rPr>
              <a:t>现存问题及本文方案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31D98F-6374-4BBD-0692-567C8C7B6941}"/>
              </a:ext>
            </a:extLst>
          </p:cNvPr>
          <p:cNvSpPr txBox="1"/>
          <p:nvPr/>
        </p:nvSpPr>
        <p:spPr>
          <a:xfrm>
            <a:off x="529696" y="1081361"/>
            <a:ext cx="2869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(1)  </a:t>
            </a:r>
            <a:r>
              <a:rPr lang="zh-CN" altLang="en-US" b="1" dirty="0">
                <a:ea typeface="宋体" panose="02010600030101010101" pitchFamily="2" charset="-122"/>
              </a:rPr>
              <a:t>现存问题及本文方案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544EB6-D84C-C144-15B0-AD3721E53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104" y="1771640"/>
            <a:ext cx="6796913" cy="23443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487AC34-4B8E-32E2-7448-9683A7F19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6255" y="1703345"/>
            <a:ext cx="3270161" cy="241013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9E7176A-CDFB-5BA0-249A-EAD3DD701DF4}"/>
              </a:ext>
            </a:extLst>
          </p:cNvPr>
          <p:cNvSpPr txBox="1"/>
          <p:nvPr/>
        </p:nvSpPr>
        <p:spPr>
          <a:xfrm>
            <a:off x="5341063" y="4912550"/>
            <a:ext cx="5123518" cy="858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高频成分较多 → 较小空洞率，保留高频信息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低频成分较多 → 较大空洞率，扩大感受野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9979F83-89F3-D960-2D08-F0A8742E030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1837"/>
          <a:stretch/>
        </p:blipFill>
        <p:spPr>
          <a:xfrm>
            <a:off x="2025592" y="4292576"/>
            <a:ext cx="3262024" cy="2098323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E87A509-4002-0272-55BA-ED82E65DEF13}"/>
              </a:ext>
            </a:extLst>
          </p:cNvPr>
          <p:cNvCxnSpPr>
            <a:cxnSpLocks/>
          </p:cNvCxnSpPr>
          <p:nvPr/>
        </p:nvCxnSpPr>
        <p:spPr>
          <a:xfrm flipV="1">
            <a:off x="8880475" y="3667125"/>
            <a:ext cx="5469" cy="6095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E266B00-04FF-F974-3B97-D2657D71EBA6}"/>
              </a:ext>
            </a:extLst>
          </p:cNvPr>
          <p:cNvCxnSpPr>
            <a:cxnSpLocks/>
          </p:cNvCxnSpPr>
          <p:nvPr/>
        </p:nvCxnSpPr>
        <p:spPr>
          <a:xfrm flipV="1">
            <a:off x="10718800" y="3667125"/>
            <a:ext cx="0" cy="609575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7B4F931D-15A9-CEF4-E4D1-705791EA6787}"/>
              </a:ext>
            </a:extLst>
          </p:cNvPr>
          <p:cNvSpPr txBox="1"/>
          <p:nvPr/>
        </p:nvSpPr>
        <p:spPr>
          <a:xfrm>
            <a:off x="8255002" y="4306905"/>
            <a:ext cx="1261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带宽：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0.125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AEFEB27-606D-22AC-8E7F-56FE56E87847}"/>
              </a:ext>
            </a:extLst>
          </p:cNvPr>
          <p:cNvSpPr txBox="1"/>
          <p:nvPr/>
        </p:nvSpPr>
        <p:spPr>
          <a:xfrm>
            <a:off x="10081289" y="4306905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带宽：</a:t>
            </a:r>
            <a:r>
              <a:rPr lang="en-US" altLang="zh-CN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0.5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00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E7EFA2-12C4-CF88-1766-FFB880AC0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391" y="1072083"/>
            <a:ext cx="5007990" cy="523367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D22BCF26-F5FD-E2CB-1DE8-9BF5AA9C643C}"/>
              </a:ext>
            </a:extLst>
          </p:cNvPr>
          <p:cNvGrpSpPr/>
          <p:nvPr/>
        </p:nvGrpSpPr>
        <p:grpSpPr>
          <a:xfrm>
            <a:off x="5257798" y="1122219"/>
            <a:ext cx="6352309" cy="3581375"/>
            <a:chOff x="5257798" y="1122219"/>
            <a:chExt cx="6352309" cy="3581375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27C2F5D-8046-F491-D7CA-5D1F86D7A009}"/>
                </a:ext>
              </a:extLst>
            </p:cNvPr>
            <p:cNvGrpSpPr/>
            <p:nvPr/>
          </p:nvGrpSpPr>
          <p:grpSpPr>
            <a:xfrm>
              <a:off x="5257798" y="1122219"/>
              <a:ext cx="6352309" cy="3581375"/>
              <a:chOff x="5562600" y="1032164"/>
              <a:chExt cx="6352309" cy="3581375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9CB65C6-39AF-6085-599C-72B2D6083BAF}"/>
                  </a:ext>
                </a:extLst>
              </p:cNvPr>
              <p:cNvSpPr txBox="1"/>
              <p:nvPr/>
            </p:nvSpPr>
            <p:spPr>
              <a:xfrm>
                <a:off x="8039029" y="1937335"/>
                <a:ext cx="3697615" cy="1689373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Adaptive Dilation Rate </a:t>
                </a:r>
              </a:p>
              <a:p>
                <a:pPr algn="ctr"/>
                <a:r>
                  <a:rPr lang="en-US" altLang="zh-CN" b="1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dirty="0" err="1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AdaDR</a:t>
                </a:r>
                <a:r>
                  <a:rPr lang="en-US" altLang="zh-CN" b="1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altLang="zh-CN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accent6">
                        <a:lumMod val="5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在对应损失函数中加入频率分析的</a:t>
                </a:r>
                <a:br>
                  <a:rPr lang="en-US" altLang="zh-CN" b="1" dirty="0">
                    <a:solidFill>
                      <a:schemeClr val="accent6">
                        <a:lumMod val="5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</a:br>
                <a:r>
                  <a:rPr lang="zh-CN" altLang="en-US" b="1" dirty="0">
                    <a:solidFill>
                      <a:schemeClr val="accent6">
                        <a:lumMod val="5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自适应空洞率确定模块</a:t>
                </a: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C1DB762-5A63-763B-B425-AD34DDCB5331}"/>
                  </a:ext>
                </a:extLst>
              </p:cNvPr>
              <p:cNvSpPr/>
              <p:nvPr/>
            </p:nvSpPr>
            <p:spPr>
              <a:xfrm>
                <a:off x="5562600" y="1032164"/>
                <a:ext cx="6352309" cy="3581375"/>
              </a:xfrm>
              <a:prstGeom prst="rect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AF969B6-C3C2-28DD-6693-DD0FB291782E}"/>
                </a:ext>
              </a:extLst>
            </p:cNvPr>
            <p:cNvSpPr txBox="1"/>
            <p:nvPr/>
          </p:nvSpPr>
          <p:spPr>
            <a:xfrm>
              <a:off x="10744105" y="215797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accent6">
                      <a:lumMod val="50000"/>
                    </a:schemeClr>
                  </a:solidFill>
                </a:rPr>
                <a:t>(</a:t>
              </a:r>
              <a:r>
                <a:rPr lang="zh-CN" altLang="en-US" b="1" dirty="0">
                  <a:solidFill>
                    <a:schemeClr val="accent6">
                      <a:lumMod val="50000"/>
                    </a:schemeClr>
                  </a:solidFill>
                </a:rPr>
                <a:t>主</a:t>
              </a:r>
              <a:r>
                <a:rPr lang="en-US" altLang="zh-CN" b="1" dirty="0">
                  <a:solidFill>
                    <a:schemeClr val="accent6">
                      <a:lumMod val="50000"/>
                    </a:schemeClr>
                  </a:solidFill>
                </a:rPr>
                <a:t>)</a:t>
              </a:r>
              <a:endParaRPr lang="zh-CN" alt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FB0DA43-E912-58D4-6CC1-3F0C5C2A8571}"/>
              </a:ext>
            </a:extLst>
          </p:cNvPr>
          <p:cNvGrpSpPr/>
          <p:nvPr/>
        </p:nvGrpSpPr>
        <p:grpSpPr>
          <a:xfrm>
            <a:off x="103063" y="1692247"/>
            <a:ext cx="2543313" cy="2063014"/>
            <a:chOff x="103063" y="1692247"/>
            <a:chExt cx="2543313" cy="206301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43C05BE-949B-4D9B-C289-1D768BBB0A38}"/>
                </a:ext>
              </a:extLst>
            </p:cNvPr>
            <p:cNvSpPr txBox="1"/>
            <p:nvPr/>
          </p:nvSpPr>
          <p:spPr>
            <a:xfrm>
              <a:off x="343583" y="2065888"/>
              <a:ext cx="2302793" cy="1689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 Selection</a:t>
              </a:r>
            </a:p>
            <a:p>
              <a:pPr algn="ctr"/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(FreqSelect)</a:t>
              </a:r>
            </a:p>
            <a:p>
              <a:pPr algn="ctr"/>
              <a:endParaRPr lang="en-US" altLang="zh-CN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鼓励空洞率增加</a:t>
              </a:r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的</a:t>
              </a:r>
              <a:b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</a:br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高频成分抑制模块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35B7BFC-9530-9CFA-ED3F-E83D95FB81C9}"/>
                </a:ext>
              </a:extLst>
            </p:cNvPr>
            <p:cNvSpPr txBox="1"/>
            <p:nvPr/>
          </p:nvSpPr>
          <p:spPr>
            <a:xfrm>
              <a:off x="103063" y="1692247"/>
              <a:ext cx="569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1">
                      <a:lumMod val="50000"/>
                    </a:schemeClr>
                  </a:solidFill>
                </a:rPr>
                <a:t>(</a:t>
              </a:r>
              <a:r>
                <a:rPr lang="zh-CN" altLang="en-US" b="1" dirty="0">
                  <a:solidFill>
                    <a:schemeClr val="accent1">
                      <a:lumMod val="50000"/>
                    </a:schemeClr>
                  </a:solidFill>
                </a:rPr>
                <a:t>辅</a:t>
              </a:r>
              <a:r>
                <a:rPr lang="en-US" altLang="zh-CN" b="1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  <a:endParaRPr lang="zh-CN" altLang="en-US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2778DC3-0B6B-93A1-5F3A-C3C2E870E1A2}"/>
              </a:ext>
            </a:extLst>
          </p:cNvPr>
          <p:cNvGrpSpPr/>
          <p:nvPr/>
        </p:nvGrpSpPr>
        <p:grpSpPr>
          <a:xfrm>
            <a:off x="7654634" y="4753730"/>
            <a:ext cx="3955473" cy="1489318"/>
            <a:chOff x="7654634" y="4753730"/>
            <a:chExt cx="3955473" cy="1489318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530BDA5-1071-145B-0CAA-046A79311940}"/>
                </a:ext>
              </a:extLst>
            </p:cNvPr>
            <p:cNvSpPr txBox="1"/>
            <p:nvPr/>
          </p:nvSpPr>
          <p:spPr>
            <a:xfrm>
              <a:off x="7654634" y="4753730"/>
              <a:ext cx="3955473" cy="1489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Adaptive Kernel</a:t>
              </a:r>
            </a:p>
            <a:p>
              <a:pPr algn="ctr"/>
              <a:r>
                <a:rPr lang="en-US" altLang="zh-CN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b="1" dirty="0" err="1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AdaKern</a:t>
              </a:r>
              <a:r>
                <a:rPr lang="en-US" altLang="zh-CN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zh-CN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accent2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自适应调整卷积核对低频与高频成分的响应程度，</a:t>
              </a:r>
              <a:r>
                <a:rPr lang="zh-CN" altLang="en-US" b="1" dirty="0">
                  <a:solidFill>
                    <a:schemeClr val="accent2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调整有效带宽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04A1F32-7752-C09E-A8B9-04865EFD105E}"/>
                </a:ext>
              </a:extLst>
            </p:cNvPr>
            <p:cNvSpPr txBox="1"/>
            <p:nvPr/>
          </p:nvSpPr>
          <p:spPr>
            <a:xfrm>
              <a:off x="10608435" y="4908864"/>
              <a:ext cx="569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2">
                      <a:lumMod val="75000"/>
                    </a:schemeClr>
                  </a:solidFill>
                </a:rPr>
                <a:t>(</a:t>
              </a:r>
              <a:r>
                <a:rPr lang="zh-CN" altLang="en-US" b="1" dirty="0">
                  <a:solidFill>
                    <a:schemeClr val="accent2">
                      <a:lumMod val="75000"/>
                    </a:schemeClr>
                  </a:solidFill>
                </a:rPr>
                <a:t>附</a:t>
              </a:r>
              <a:r>
                <a:rPr lang="en-US" altLang="zh-CN" b="1" dirty="0">
                  <a:solidFill>
                    <a:schemeClr val="accent2">
                      <a:lumMod val="75000"/>
                    </a:schemeClr>
                  </a:solidFill>
                </a:rPr>
                <a:t>)</a:t>
              </a:r>
              <a:endParaRPr lang="zh-CN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4224E28B-AB75-8FEF-D8D5-21F2338E8BEC}"/>
              </a:ext>
            </a:extLst>
          </p:cNvPr>
          <p:cNvSpPr txBox="1"/>
          <p:nvPr/>
        </p:nvSpPr>
        <p:spPr>
          <a:xfrm>
            <a:off x="529696" y="1081361"/>
            <a:ext cx="440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(2)  </a:t>
            </a: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方法构成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659291F-DCDE-87A5-8829-0DC0BB834A89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9DB15F8-B03C-6D82-A7FF-ACEA164E448B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BE10A80-6A0D-C5F7-5268-EE2A05F0A6B2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34D4595D-E69F-9F18-F2A7-0C886BE6590F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0" name="标题占位符 1">
            <a:extLst>
              <a:ext uri="{FF2B5EF4-FFF2-40B4-BE49-F238E27FC236}">
                <a16:creationId xmlns:a16="http://schemas.microsoft.com/office/drawing/2014/main" id="{EABD8C55-9192-AF5F-D8B8-786307139561}"/>
              </a:ext>
            </a:extLst>
          </p:cNvPr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198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4D649-994B-9EA8-45FB-4298654A6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78B129A-5A70-5F82-1C54-18778DC6DF22}"/>
              </a:ext>
            </a:extLst>
          </p:cNvPr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B3B61602-C73F-E5AD-CFF6-A5F95790F6A9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9C129A98-D374-0AD9-6042-FCBF3902BA1E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2077DDC-D023-BF90-6FD5-1D132D64AF92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18F2B66-3E9B-2262-2487-B1A2287514C4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FB64958A-15B1-9DD3-AA53-25635E8DCC22}"/>
              </a:ext>
            </a:extLst>
          </p:cNvPr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E6919523-54A4-980A-A0E6-6D4D0AB9C5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ADFDFDCC-2D3D-2ADC-A444-E5D52240D394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B4CE286-9AC2-C54B-7C8E-1BE8391E8A01}"/>
              </a:ext>
            </a:extLst>
          </p:cNvPr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C42DBBC-FAF0-7352-8FC6-BC7F4FC7B314}"/>
              </a:ext>
            </a:extLst>
          </p:cNvPr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1153A0C-4E9F-4E0B-2B5E-B5F83939CA25}"/>
              </a:ext>
            </a:extLst>
          </p:cNvPr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B79D7D-665E-0EB3-BC39-7D0020E248DA}"/>
              </a:ext>
            </a:extLst>
          </p:cNvPr>
          <p:cNvSpPr txBox="1"/>
          <p:nvPr/>
        </p:nvSpPr>
        <p:spPr>
          <a:xfrm>
            <a:off x="529697" y="1081361"/>
            <a:ext cx="380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自适应空洞率确定模块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AdaDR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BDA6A3B-AEE4-8846-7B37-545BA1398C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6"/>
          <a:stretch/>
        </p:blipFill>
        <p:spPr>
          <a:xfrm>
            <a:off x="1155700" y="1904326"/>
            <a:ext cx="2616530" cy="3902529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A879A646-81EE-6C99-9EC6-1FA57DDF4F6D}"/>
              </a:ext>
            </a:extLst>
          </p:cNvPr>
          <p:cNvGrpSpPr/>
          <p:nvPr/>
        </p:nvGrpSpPr>
        <p:grpSpPr>
          <a:xfrm>
            <a:off x="4245093" y="4077858"/>
            <a:ext cx="5489457" cy="1476532"/>
            <a:chOff x="4245093" y="4077858"/>
            <a:chExt cx="5489457" cy="1476532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676A6AA2-3431-4526-F08B-846F6F697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1350" y="4660454"/>
              <a:ext cx="4013200" cy="893936"/>
            </a:xfrm>
            <a:prstGeom prst="rect">
              <a:avLst/>
            </a:prstGeom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01C2F22-8B43-1334-326F-F54392D64978}"/>
                </a:ext>
              </a:extLst>
            </p:cNvPr>
            <p:cNvSpPr txBox="1"/>
            <p:nvPr/>
          </p:nvSpPr>
          <p:spPr>
            <a:xfrm>
              <a:off x="4245093" y="4077858"/>
              <a:ext cx="3727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加入频率分析的对应损失函数：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1113BEB-8D1F-0BC0-1F2E-9B091986F270}"/>
              </a:ext>
            </a:extLst>
          </p:cNvPr>
          <p:cNvGrpSpPr/>
          <p:nvPr/>
        </p:nvGrpSpPr>
        <p:grpSpPr>
          <a:xfrm>
            <a:off x="4245093" y="1639585"/>
            <a:ext cx="7390316" cy="2099912"/>
            <a:chOff x="4245093" y="1639585"/>
            <a:chExt cx="7390316" cy="209991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883DA68-A409-B21C-AD86-BA7738248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9009" y="2141612"/>
              <a:ext cx="3255882" cy="785602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8DC934E8-2F9E-E2CA-863D-BE68ED452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4717" y="3015487"/>
              <a:ext cx="3540583" cy="724010"/>
            </a:xfrm>
            <a:prstGeom prst="rect">
              <a:avLst/>
            </a:prstGeom>
          </p:spPr>
        </p:pic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5AC1D59-27FD-5C3E-AB50-1CD5BC56F7D0}"/>
                </a:ext>
              </a:extLst>
            </p:cNvPr>
            <p:cNvCxnSpPr/>
            <p:nvPr/>
          </p:nvCxnSpPr>
          <p:spPr>
            <a:xfrm>
              <a:off x="8759963" y="2709810"/>
              <a:ext cx="185530" cy="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ACF8FF77-4672-A352-1B3C-9B4745245EEC}"/>
                </a:ext>
              </a:extLst>
            </p:cNvPr>
            <p:cNvCxnSpPr>
              <a:cxnSpLocks/>
            </p:cNvCxnSpPr>
            <p:nvPr/>
          </p:nvCxnSpPr>
          <p:spPr>
            <a:xfrm>
              <a:off x="8800271" y="3531723"/>
              <a:ext cx="49033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A4021A4-9C6B-0113-8CB1-5144D91C51FA}"/>
                </a:ext>
              </a:extLst>
            </p:cNvPr>
            <p:cNvSpPr txBox="1"/>
            <p:nvPr/>
          </p:nvSpPr>
          <p:spPr>
            <a:xfrm>
              <a:off x="9604084" y="323496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accent6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逐像素调整空洞率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DB8258F-9B10-E076-904E-5BE9E66411E2}"/>
                </a:ext>
              </a:extLst>
            </p:cNvPr>
            <p:cNvSpPr txBox="1"/>
            <p:nvPr/>
          </p:nvSpPr>
          <p:spPr>
            <a:xfrm>
              <a:off x="4245093" y="1639585"/>
              <a:ext cx="2565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空洞卷积公式表示：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E612FED1-C06E-ED7C-CB04-2C5C60111EA9}"/>
              </a:ext>
            </a:extLst>
          </p:cNvPr>
          <p:cNvGrpSpPr/>
          <p:nvPr/>
        </p:nvGrpSpPr>
        <p:grpSpPr>
          <a:xfrm>
            <a:off x="4384793" y="5257800"/>
            <a:ext cx="7264059" cy="837326"/>
            <a:chOff x="4384793" y="5257800"/>
            <a:chExt cx="7264059" cy="83732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94675E7-091D-E274-DC67-FEC7FBCD5595}"/>
                </a:ext>
              </a:extLst>
            </p:cNvPr>
            <p:cNvSpPr txBox="1"/>
            <p:nvPr/>
          </p:nvSpPr>
          <p:spPr>
            <a:xfrm>
              <a:off x="4384793" y="5725794"/>
              <a:ext cx="7264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“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高频成分损失少的位置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分配大空洞率，</a:t>
              </a:r>
              <a:r>
                <a:rPr lang="zh-CN" altLang="en-US" b="1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损失多的位置分配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小空洞率”</a:t>
              </a: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B51F4AE-6471-F0A0-5FE5-733D84D16E6D}"/>
                </a:ext>
              </a:extLst>
            </p:cNvPr>
            <p:cNvSpPr/>
            <p:nvPr/>
          </p:nvSpPr>
          <p:spPr>
            <a:xfrm>
              <a:off x="6851650" y="5257800"/>
              <a:ext cx="762000" cy="321990"/>
            </a:xfrm>
            <a:prstGeom prst="ellipse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EF13329B-C70C-73A4-5985-FDA03D2AB2D6}"/>
                </a:ext>
              </a:extLst>
            </p:cNvPr>
            <p:cNvSpPr/>
            <p:nvPr/>
          </p:nvSpPr>
          <p:spPr>
            <a:xfrm>
              <a:off x="8270183" y="5257800"/>
              <a:ext cx="762000" cy="32199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05F76D81-FA1B-3D10-19A8-C3D4410965B1}"/>
                </a:ext>
              </a:extLst>
            </p:cNvPr>
            <p:cNvCxnSpPr>
              <a:stCxn id="41" idx="3"/>
            </p:cNvCxnSpPr>
            <p:nvPr/>
          </p:nvCxnSpPr>
          <p:spPr>
            <a:xfrm flipH="1">
              <a:off x="6261100" y="5532636"/>
              <a:ext cx="702142" cy="252214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16495D5B-F181-4E45-307F-9ED18FC0C3E9}"/>
                </a:ext>
              </a:extLst>
            </p:cNvPr>
            <p:cNvCxnSpPr>
              <a:stCxn id="42" idx="5"/>
            </p:cNvCxnSpPr>
            <p:nvPr/>
          </p:nvCxnSpPr>
          <p:spPr>
            <a:xfrm>
              <a:off x="8920591" y="5532636"/>
              <a:ext cx="683672" cy="19315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873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44AF3-9FCB-AA92-B93D-C0D2D9C1A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C80B0CD6-7442-1688-150A-B32A053D826F}"/>
              </a:ext>
            </a:extLst>
          </p:cNvPr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E38E04C-960D-2D8D-A3AD-4B215211474D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524051DE-20D7-0809-CA2F-F9F2AEBE6505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2F4F878-96E3-05B6-0742-4CB67DB90E00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36BED98-B599-36C4-D753-3ED13F2A4FB7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7BB3E12-3B21-59AC-1DF1-C82883EC0678}"/>
              </a:ext>
            </a:extLst>
          </p:cNvPr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F575089A-28F4-C105-C1D7-3EB1FB05DB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467267DF-2A0B-F6CB-269C-213EF486664F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5A56D69-47DF-3828-40F1-5C1F11B0505D}"/>
              </a:ext>
            </a:extLst>
          </p:cNvPr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BD90E75-7355-5BAB-905A-4BF6CBFA9C74}"/>
              </a:ext>
            </a:extLst>
          </p:cNvPr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1225822-B1C8-2A69-E300-5EE2DA3CB90C}"/>
              </a:ext>
            </a:extLst>
          </p:cNvPr>
          <p:cNvSpPr txBox="1"/>
          <p:nvPr/>
        </p:nvSpPr>
        <p:spPr>
          <a:xfrm>
            <a:off x="978672" y="160726"/>
            <a:ext cx="2262816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39452F0-FF7C-127D-70A5-01F05B6A4E5F}"/>
              </a:ext>
            </a:extLst>
          </p:cNvPr>
          <p:cNvSpPr txBox="1"/>
          <p:nvPr/>
        </p:nvSpPr>
        <p:spPr>
          <a:xfrm>
            <a:off x="529697" y="1081361"/>
            <a:ext cx="380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(1)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自适应空洞率确定模块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AdaDR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4D75599C-A30A-E4BB-0353-E58AD42C6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568" y="2186635"/>
            <a:ext cx="4013200" cy="893936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6E85EF86-3F64-DAB5-2CE2-593736DEEEC8}"/>
              </a:ext>
            </a:extLst>
          </p:cNvPr>
          <p:cNvSpPr txBox="1"/>
          <p:nvPr/>
        </p:nvSpPr>
        <p:spPr>
          <a:xfrm>
            <a:off x="2227434" y="1623512"/>
            <a:ext cx="726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高频成分损失少的位置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分配大空洞率，</a:t>
            </a:r>
            <a:r>
              <a:rPr lang="zh-CN" altLang="en-US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损失多的位置分配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小空洞率”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31965EC-3CB1-9F1B-FD6A-D741F599E89A}"/>
              </a:ext>
            </a:extLst>
          </p:cNvPr>
          <p:cNvSpPr/>
          <p:nvPr/>
        </p:nvSpPr>
        <p:spPr>
          <a:xfrm>
            <a:off x="4723868" y="2783981"/>
            <a:ext cx="762000" cy="32199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8167E03C-8043-318F-A3C4-AAAE0AC70CE0}"/>
              </a:ext>
            </a:extLst>
          </p:cNvPr>
          <p:cNvSpPr/>
          <p:nvPr/>
        </p:nvSpPr>
        <p:spPr>
          <a:xfrm>
            <a:off x="6142401" y="2783981"/>
            <a:ext cx="762000" cy="32199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28C8E73D-F9AE-BB5D-ED33-E0D2C5098442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3873500" y="2054660"/>
            <a:ext cx="961960" cy="776475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1E912D2-03C6-27C6-B717-5EE4C6E72927}"/>
              </a:ext>
            </a:extLst>
          </p:cNvPr>
          <p:cNvCxnSpPr>
            <a:cxnSpLocks/>
            <a:stCxn id="42" idx="7"/>
          </p:cNvCxnSpPr>
          <p:nvPr/>
        </p:nvCxnSpPr>
        <p:spPr>
          <a:xfrm flipV="1">
            <a:off x="6792809" y="1969391"/>
            <a:ext cx="604941" cy="8617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3CEDFCE8-2B8C-0154-BB3D-54DA1BF15C0F}"/>
              </a:ext>
            </a:extLst>
          </p:cNvPr>
          <p:cNvCxnSpPr>
            <a:cxnSpLocks/>
          </p:cNvCxnSpPr>
          <p:nvPr/>
        </p:nvCxnSpPr>
        <p:spPr>
          <a:xfrm>
            <a:off x="1085850" y="3448050"/>
            <a:ext cx="998220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81ACAF3-3FBB-BEE5-1D00-46F0B2495AE8}"/>
                  </a:ext>
                </a:extLst>
              </p:cNvPr>
              <p:cNvSpPr txBox="1"/>
              <p:nvPr/>
            </p:nvSpPr>
            <p:spPr>
              <a:xfrm>
                <a:off x="1609752" y="3882363"/>
                <a:ext cx="9708107" cy="18587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Step1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：给每个位置分配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Step2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：计算每个位置的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HP(p)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值； 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Step3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：将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HP(p)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升序排序，并取前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25%(HP-)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和后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25%(HP+)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的点参与损失函数计算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81ACAF3-3FBB-BEE5-1D00-46F0B2495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752" y="3882363"/>
                <a:ext cx="9708107" cy="1858779"/>
              </a:xfrm>
              <a:prstGeom prst="rect">
                <a:avLst/>
              </a:prstGeom>
              <a:blipFill>
                <a:blip r:embed="rId5"/>
                <a:stretch>
                  <a:fillRect l="-628" b="-5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19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M0NzhmNWUwZjhjNGFhN2I1YWRjMTFkODNiNjVhMG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3140</TotalTime>
  <Words>1043</Words>
  <Application>Microsoft Office PowerPoint</Application>
  <PresentationFormat>宽屏</PresentationFormat>
  <Paragraphs>203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等线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2_Office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寰驰 刘</dc:creator>
  <cp:lastModifiedBy>寰驰 刘</cp:lastModifiedBy>
  <cp:revision>65</cp:revision>
  <dcterms:created xsi:type="dcterms:W3CDTF">2023-10-07T00:21:00Z</dcterms:created>
  <dcterms:modified xsi:type="dcterms:W3CDTF">2025-03-22T12:56:44Z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B003C4A45CAC4130B1131D0DC201056B_12</vt:lpwstr>
  </property>
  <property fmtid="{D5CDD505-2E9C-101B-9397-08002B2CF9AE}" pid="3" name="KSOProductBuildVer">
    <vt:lpwstr>2052-12.1.0.15398</vt:lpwstr>
  </property>
</Properties>
</file>